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9" r:id="rId3"/>
    <p:sldId id="260" r:id="rId4"/>
    <p:sldId id="271" r:id="rId5"/>
    <p:sldId id="272" r:id="rId6"/>
    <p:sldId id="266" r:id="rId7"/>
    <p:sldId id="267" r:id="rId8"/>
    <p:sldId id="273" r:id="rId9"/>
    <p:sldId id="268" r:id="rId10"/>
    <p:sldId id="258" r:id="rId11"/>
    <p:sldId id="265" r:id="rId12"/>
    <p:sldId id="257" r:id="rId13"/>
    <p:sldId id="262"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97"/>
    <p:restoredTop sz="95885"/>
  </p:normalViewPr>
  <p:slideViewPr>
    <p:cSldViewPr snapToGrid="0" snapToObjects="1">
      <p:cViewPr>
        <p:scale>
          <a:sx n="83" d="100"/>
          <a:sy n="83" d="100"/>
        </p:scale>
        <p:origin x="1696" y="1024"/>
      </p:cViewPr>
      <p:guideLst/>
    </p:cSldViewPr>
  </p:slideViewPr>
  <p:outlineViewPr>
    <p:cViewPr>
      <p:scale>
        <a:sx n="33" d="100"/>
        <a:sy n="33" d="100"/>
      </p:scale>
      <p:origin x="-48"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FF6337-B169-7F4A-9A7C-CFCB60E98909}" type="datetimeFigureOut">
              <a:rPr lang="en-US" smtClean="0"/>
              <a:t>3/15/22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577675-4A77-B645-B3CA-CEABB5FC0A29}" type="slidenum">
              <a:rPr lang="en-US" smtClean="0"/>
              <a:t>‹#›</a:t>
            </a:fld>
            <a:endParaRPr lang="en-US"/>
          </a:p>
        </p:txBody>
      </p:sp>
    </p:spTree>
    <p:extLst>
      <p:ext uri="{BB962C8B-B14F-4D97-AF65-F5344CB8AC3E}">
        <p14:creationId xmlns:p14="http://schemas.microsoft.com/office/powerpoint/2010/main" val="4005791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5577675-4A77-B645-B3CA-CEABB5FC0A29}" type="slidenum">
              <a:rPr lang="en-US" smtClean="0"/>
              <a:t>1</a:t>
            </a:fld>
            <a:endParaRPr lang="en-US"/>
          </a:p>
        </p:txBody>
      </p:sp>
    </p:spTree>
    <p:extLst>
      <p:ext uri="{BB962C8B-B14F-4D97-AF65-F5344CB8AC3E}">
        <p14:creationId xmlns:p14="http://schemas.microsoft.com/office/powerpoint/2010/main" val="4121898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121CF-E6E2-F54B-8A0E-1CC6828368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26BC43-A041-E343-9299-90B322D316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123E89-80E6-124F-B05F-3A8A8DA59E8E}"/>
              </a:ext>
            </a:extLst>
          </p:cNvPr>
          <p:cNvSpPr>
            <a:spLocks noGrp="1"/>
          </p:cNvSpPr>
          <p:nvPr>
            <p:ph type="dt" sz="half" idx="10"/>
          </p:nvPr>
        </p:nvSpPr>
        <p:spPr/>
        <p:txBody>
          <a:bodyPr/>
          <a:lstStyle/>
          <a:p>
            <a:fld id="{06167981-4F93-4640-88F4-A4563895367B}" type="datetime1">
              <a:rPr lang="en-US" smtClean="0"/>
              <a:t>3/15/22</a:t>
            </a:fld>
            <a:endParaRPr lang="en-US"/>
          </a:p>
        </p:txBody>
      </p:sp>
      <p:sp>
        <p:nvSpPr>
          <p:cNvPr id="5" name="Footer Placeholder 4">
            <a:extLst>
              <a:ext uri="{FF2B5EF4-FFF2-40B4-BE49-F238E27FC236}">
                <a16:creationId xmlns:a16="http://schemas.microsoft.com/office/drawing/2014/main" id="{716C5923-9C75-B34E-8ECA-64278F7E58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FB55C0-274C-3843-8B13-259FBC4C3EA5}"/>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4279696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1AE43-DC18-204F-B14E-7B7BF5C7C7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9FC1CC-D400-9E49-A29F-7B1EF78A63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8C0989-93EF-AD4D-A8C7-88A65BCA7A74}"/>
              </a:ext>
            </a:extLst>
          </p:cNvPr>
          <p:cNvSpPr>
            <a:spLocks noGrp="1"/>
          </p:cNvSpPr>
          <p:nvPr>
            <p:ph type="dt" sz="half" idx="10"/>
          </p:nvPr>
        </p:nvSpPr>
        <p:spPr/>
        <p:txBody>
          <a:bodyPr/>
          <a:lstStyle/>
          <a:p>
            <a:fld id="{60036F10-12C7-F346-A27A-31F4F305BCD7}" type="datetime1">
              <a:rPr lang="en-US" smtClean="0"/>
              <a:t>3/15/22</a:t>
            </a:fld>
            <a:endParaRPr lang="en-US"/>
          </a:p>
        </p:txBody>
      </p:sp>
      <p:sp>
        <p:nvSpPr>
          <p:cNvPr id="5" name="Footer Placeholder 4">
            <a:extLst>
              <a:ext uri="{FF2B5EF4-FFF2-40B4-BE49-F238E27FC236}">
                <a16:creationId xmlns:a16="http://schemas.microsoft.com/office/drawing/2014/main" id="{72D6F38E-0B1A-8043-9898-6EC10F4FAD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CCC0AF-7F87-8E49-9BDE-1D50F9BCD915}"/>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3557350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B5E2E5-3AF5-6C42-A488-80D6FEC825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1459C8-C898-D64A-9F47-D1892B263E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2AB62-CA68-2146-8637-0D9A2986FAF0}"/>
              </a:ext>
            </a:extLst>
          </p:cNvPr>
          <p:cNvSpPr>
            <a:spLocks noGrp="1"/>
          </p:cNvSpPr>
          <p:nvPr>
            <p:ph type="dt" sz="half" idx="10"/>
          </p:nvPr>
        </p:nvSpPr>
        <p:spPr/>
        <p:txBody>
          <a:bodyPr/>
          <a:lstStyle/>
          <a:p>
            <a:fld id="{ACB49CFF-1D6A-FA4B-A9C5-7497EC96F170}" type="datetime1">
              <a:rPr lang="en-US" smtClean="0"/>
              <a:t>3/15/22</a:t>
            </a:fld>
            <a:endParaRPr lang="en-US"/>
          </a:p>
        </p:txBody>
      </p:sp>
      <p:sp>
        <p:nvSpPr>
          <p:cNvPr id="5" name="Footer Placeholder 4">
            <a:extLst>
              <a:ext uri="{FF2B5EF4-FFF2-40B4-BE49-F238E27FC236}">
                <a16:creationId xmlns:a16="http://schemas.microsoft.com/office/drawing/2014/main" id="{104290C1-A9F9-104D-81D9-09DD6F2F48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50F1E3-9B8D-F44D-B970-8E720767A802}"/>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2272679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0690D-C05B-D04A-B245-2D68AA3671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2AB53C-8DE7-5740-AB1F-1535BDC370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7402D9-30D3-4540-92F5-CDA9C3F71178}"/>
              </a:ext>
            </a:extLst>
          </p:cNvPr>
          <p:cNvSpPr>
            <a:spLocks noGrp="1"/>
          </p:cNvSpPr>
          <p:nvPr>
            <p:ph type="dt" sz="half" idx="10"/>
          </p:nvPr>
        </p:nvSpPr>
        <p:spPr/>
        <p:txBody>
          <a:bodyPr/>
          <a:lstStyle/>
          <a:p>
            <a:fld id="{54741EC4-D3A9-A541-80CC-24A8B7AF54E4}" type="datetime1">
              <a:rPr lang="en-US" smtClean="0"/>
              <a:t>3/15/22</a:t>
            </a:fld>
            <a:endParaRPr lang="en-US"/>
          </a:p>
        </p:txBody>
      </p:sp>
      <p:sp>
        <p:nvSpPr>
          <p:cNvPr id="5" name="Footer Placeholder 4">
            <a:extLst>
              <a:ext uri="{FF2B5EF4-FFF2-40B4-BE49-F238E27FC236}">
                <a16:creationId xmlns:a16="http://schemas.microsoft.com/office/drawing/2014/main" id="{A5CAD3A4-EF60-FB45-89C6-8A22612DB3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438878-A8EC-8940-ADDA-C872BC4E9381}"/>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3040893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AAD68-5FBD-EB4F-ADF3-4240FADB40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5D468E6-76AB-FE4E-A104-57473BD00D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3629F4-1B9D-3344-9BE7-333275F08435}"/>
              </a:ext>
            </a:extLst>
          </p:cNvPr>
          <p:cNvSpPr>
            <a:spLocks noGrp="1"/>
          </p:cNvSpPr>
          <p:nvPr>
            <p:ph type="dt" sz="half" idx="10"/>
          </p:nvPr>
        </p:nvSpPr>
        <p:spPr/>
        <p:txBody>
          <a:bodyPr/>
          <a:lstStyle/>
          <a:p>
            <a:fld id="{8B9D82C8-D908-9242-916C-6D2832C47BF5}" type="datetime1">
              <a:rPr lang="en-US" smtClean="0"/>
              <a:t>3/15/22</a:t>
            </a:fld>
            <a:endParaRPr lang="en-US"/>
          </a:p>
        </p:txBody>
      </p:sp>
      <p:sp>
        <p:nvSpPr>
          <p:cNvPr id="5" name="Footer Placeholder 4">
            <a:extLst>
              <a:ext uri="{FF2B5EF4-FFF2-40B4-BE49-F238E27FC236}">
                <a16:creationId xmlns:a16="http://schemas.microsoft.com/office/drawing/2014/main" id="{CFBC203C-174B-174B-93C5-1F475B330B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755A52-9F8A-3747-8CC0-1A4A6B1DAC05}"/>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1719164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852E2-2CD5-044A-A225-67792980E8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4688F8-3D8B-144E-ACBE-3C06D8FC5C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8273202-D682-6148-9A2F-3E7DFC7B39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23D42D2-933B-5442-957C-41E383F7BE76}"/>
              </a:ext>
            </a:extLst>
          </p:cNvPr>
          <p:cNvSpPr>
            <a:spLocks noGrp="1"/>
          </p:cNvSpPr>
          <p:nvPr>
            <p:ph type="dt" sz="half" idx="10"/>
          </p:nvPr>
        </p:nvSpPr>
        <p:spPr/>
        <p:txBody>
          <a:bodyPr/>
          <a:lstStyle/>
          <a:p>
            <a:fld id="{B15DD3F6-4D96-9B4B-8A73-1688FE31C868}" type="datetime1">
              <a:rPr lang="en-US" smtClean="0"/>
              <a:t>3/15/22</a:t>
            </a:fld>
            <a:endParaRPr lang="en-US"/>
          </a:p>
        </p:txBody>
      </p:sp>
      <p:sp>
        <p:nvSpPr>
          <p:cNvPr id="6" name="Footer Placeholder 5">
            <a:extLst>
              <a:ext uri="{FF2B5EF4-FFF2-40B4-BE49-F238E27FC236}">
                <a16:creationId xmlns:a16="http://schemas.microsoft.com/office/drawing/2014/main" id="{A02E342D-C4D5-CC4D-9F6C-F78CE820C5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DA3E08-3D99-5C45-A387-1B8E6C94F581}"/>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2459551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0A00D-815E-FA4A-A67E-0B15A76D36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7F2976-DCCF-8D40-B6EB-6D5DE57AC6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DC89A6C-67F3-C84F-A480-66D96A59F9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284EE49-75DA-F746-AC79-EB560BD650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2838DEB-3617-224C-90C2-277FD6CEEA8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75404A-F67E-AE4D-8328-49D5EBDFB730}"/>
              </a:ext>
            </a:extLst>
          </p:cNvPr>
          <p:cNvSpPr>
            <a:spLocks noGrp="1"/>
          </p:cNvSpPr>
          <p:nvPr>
            <p:ph type="dt" sz="half" idx="10"/>
          </p:nvPr>
        </p:nvSpPr>
        <p:spPr/>
        <p:txBody>
          <a:bodyPr/>
          <a:lstStyle/>
          <a:p>
            <a:fld id="{628D3CF4-75DF-024C-9FB2-A7AD1B19E64E}" type="datetime1">
              <a:rPr lang="en-US" smtClean="0"/>
              <a:t>3/15/22</a:t>
            </a:fld>
            <a:endParaRPr lang="en-US"/>
          </a:p>
        </p:txBody>
      </p:sp>
      <p:sp>
        <p:nvSpPr>
          <p:cNvPr id="8" name="Footer Placeholder 7">
            <a:extLst>
              <a:ext uri="{FF2B5EF4-FFF2-40B4-BE49-F238E27FC236}">
                <a16:creationId xmlns:a16="http://schemas.microsoft.com/office/drawing/2014/main" id="{C237AFE4-38A6-6640-B20A-65F2E2A3534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859B3E-D20B-0B4F-85B3-E83D7B65C70A}"/>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2012196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CC8F0-352C-5047-A97D-D6B282EE2C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62EB20-767D-C043-9BD6-3A02BB2586BB}"/>
              </a:ext>
            </a:extLst>
          </p:cNvPr>
          <p:cNvSpPr>
            <a:spLocks noGrp="1"/>
          </p:cNvSpPr>
          <p:nvPr>
            <p:ph type="dt" sz="half" idx="10"/>
          </p:nvPr>
        </p:nvSpPr>
        <p:spPr/>
        <p:txBody>
          <a:bodyPr/>
          <a:lstStyle/>
          <a:p>
            <a:fld id="{2198FED2-7A99-424F-AF66-3823732F85EF}" type="datetime1">
              <a:rPr lang="en-US" smtClean="0"/>
              <a:t>3/15/22</a:t>
            </a:fld>
            <a:endParaRPr lang="en-US"/>
          </a:p>
        </p:txBody>
      </p:sp>
      <p:sp>
        <p:nvSpPr>
          <p:cNvPr id="4" name="Footer Placeholder 3">
            <a:extLst>
              <a:ext uri="{FF2B5EF4-FFF2-40B4-BE49-F238E27FC236}">
                <a16:creationId xmlns:a16="http://schemas.microsoft.com/office/drawing/2014/main" id="{594552F3-022B-9C45-BC7B-A28EF5FAE0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F3382A-44E1-6C4C-BD2E-7838D094D8BB}"/>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4132443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B4ECAC-C010-E84C-8BEF-0C551C65D5AA}"/>
              </a:ext>
            </a:extLst>
          </p:cNvPr>
          <p:cNvSpPr>
            <a:spLocks noGrp="1"/>
          </p:cNvSpPr>
          <p:nvPr>
            <p:ph type="dt" sz="half" idx="10"/>
          </p:nvPr>
        </p:nvSpPr>
        <p:spPr/>
        <p:txBody>
          <a:bodyPr/>
          <a:lstStyle/>
          <a:p>
            <a:fld id="{A0D62CE8-BB99-1F4D-9492-76C94F59B5F8}" type="datetime1">
              <a:rPr lang="en-US" smtClean="0"/>
              <a:t>3/15/22</a:t>
            </a:fld>
            <a:endParaRPr lang="en-US"/>
          </a:p>
        </p:txBody>
      </p:sp>
      <p:sp>
        <p:nvSpPr>
          <p:cNvPr id="3" name="Footer Placeholder 2">
            <a:extLst>
              <a:ext uri="{FF2B5EF4-FFF2-40B4-BE49-F238E27FC236}">
                <a16:creationId xmlns:a16="http://schemas.microsoft.com/office/drawing/2014/main" id="{5A5C5BA1-A4A8-B246-9F8E-7456496841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ACA000F-98C0-184A-98D2-FDEAE4045DD4}"/>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4290832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2674D-556F-E942-ADA3-40C9BC7200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B5EC45-33A5-A945-9935-43E895E5DD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FFB3990-E0C1-A148-8BDD-9D7185381E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353259-C9A2-B047-B45C-3B32A7656D66}"/>
              </a:ext>
            </a:extLst>
          </p:cNvPr>
          <p:cNvSpPr>
            <a:spLocks noGrp="1"/>
          </p:cNvSpPr>
          <p:nvPr>
            <p:ph type="dt" sz="half" idx="10"/>
          </p:nvPr>
        </p:nvSpPr>
        <p:spPr/>
        <p:txBody>
          <a:bodyPr/>
          <a:lstStyle/>
          <a:p>
            <a:fld id="{FCA17566-453A-9E47-A754-57BA6D1F6661}" type="datetime1">
              <a:rPr lang="en-US" smtClean="0"/>
              <a:t>3/15/22</a:t>
            </a:fld>
            <a:endParaRPr lang="en-US"/>
          </a:p>
        </p:txBody>
      </p:sp>
      <p:sp>
        <p:nvSpPr>
          <p:cNvPr id="6" name="Footer Placeholder 5">
            <a:extLst>
              <a:ext uri="{FF2B5EF4-FFF2-40B4-BE49-F238E27FC236}">
                <a16:creationId xmlns:a16="http://schemas.microsoft.com/office/drawing/2014/main" id="{50500C47-7A49-6E46-A8FF-5DFD0BA038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F20E03-B7BE-3846-895F-A1643885D7AB}"/>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639762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5AAEA-71BB-3F44-A3B3-EA3BD9BA1F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CF529AC-4C1F-2B47-8F00-1B8320A74B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504D93-B160-B145-830A-0235A9F8EA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CEF46-42A6-1E4D-A48B-9455E6D79E70}"/>
              </a:ext>
            </a:extLst>
          </p:cNvPr>
          <p:cNvSpPr>
            <a:spLocks noGrp="1"/>
          </p:cNvSpPr>
          <p:nvPr>
            <p:ph type="dt" sz="half" idx="10"/>
          </p:nvPr>
        </p:nvSpPr>
        <p:spPr/>
        <p:txBody>
          <a:bodyPr/>
          <a:lstStyle/>
          <a:p>
            <a:fld id="{E1E9BEDD-DADA-6D48-B15C-03550265EDD8}" type="datetime1">
              <a:rPr lang="en-US" smtClean="0"/>
              <a:t>3/15/22</a:t>
            </a:fld>
            <a:endParaRPr lang="en-US"/>
          </a:p>
        </p:txBody>
      </p:sp>
      <p:sp>
        <p:nvSpPr>
          <p:cNvPr id="6" name="Footer Placeholder 5">
            <a:extLst>
              <a:ext uri="{FF2B5EF4-FFF2-40B4-BE49-F238E27FC236}">
                <a16:creationId xmlns:a16="http://schemas.microsoft.com/office/drawing/2014/main" id="{B7BBBE0B-228D-8C40-AFCA-B31B0F08DF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6127B6-8DDB-604A-A8FC-3C37C4738F81}"/>
              </a:ext>
            </a:extLst>
          </p:cNvPr>
          <p:cNvSpPr>
            <a:spLocks noGrp="1"/>
          </p:cNvSpPr>
          <p:nvPr>
            <p:ph type="sldNum" sz="quarter" idx="12"/>
          </p:nvPr>
        </p:nvSpPr>
        <p:spPr/>
        <p:txBody>
          <a:bodyPr/>
          <a:lstStyle/>
          <a:p>
            <a:fld id="{E31FF634-58F8-734F-833E-B9F7AA66238C}" type="slidenum">
              <a:rPr lang="en-US" smtClean="0"/>
              <a:t>‹#›</a:t>
            </a:fld>
            <a:endParaRPr lang="en-US"/>
          </a:p>
        </p:txBody>
      </p:sp>
    </p:spTree>
    <p:extLst>
      <p:ext uri="{BB962C8B-B14F-4D97-AF65-F5344CB8AC3E}">
        <p14:creationId xmlns:p14="http://schemas.microsoft.com/office/powerpoint/2010/main" val="2141472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8929"/>
            <a:lum/>
          </a:blip>
          <a:srcRect/>
          <a:stretch>
            <a:fillRect l="1000" t="-11000" r="63000" b="65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D9C005-707D-D94F-8F6B-747CC50E8E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393FF3-B1C6-E842-AF5D-5110D3F3DB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207095-96FE-1F46-86B9-0C6F17BB97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9D813F-D338-C34C-BA63-E131A4D97310}" type="datetime1">
              <a:rPr lang="en-US" smtClean="0"/>
              <a:t>3/15/22</a:t>
            </a:fld>
            <a:endParaRPr lang="en-US"/>
          </a:p>
        </p:txBody>
      </p:sp>
      <p:sp>
        <p:nvSpPr>
          <p:cNvPr id="5" name="Footer Placeholder 4">
            <a:extLst>
              <a:ext uri="{FF2B5EF4-FFF2-40B4-BE49-F238E27FC236}">
                <a16:creationId xmlns:a16="http://schemas.microsoft.com/office/drawing/2014/main" id="{08539C66-182F-4B43-9B70-B601576120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261F2B0-506B-F745-887A-C90440C173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1FF634-58F8-734F-833E-B9F7AA66238C}" type="slidenum">
              <a:rPr lang="en-US" smtClean="0"/>
              <a:t>‹#›</a:t>
            </a:fld>
            <a:endParaRPr lang="en-US"/>
          </a:p>
        </p:txBody>
      </p:sp>
    </p:spTree>
    <p:extLst>
      <p:ext uri="{BB962C8B-B14F-4D97-AF65-F5344CB8AC3E}">
        <p14:creationId xmlns:p14="http://schemas.microsoft.com/office/powerpoint/2010/main" val="1040292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09E20-CBDF-6D4A-A650-9259A48CA41C}"/>
              </a:ext>
            </a:extLst>
          </p:cNvPr>
          <p:cNvSpPr>
            <a:spLocks noGrp="1"/>
          </p:cNvSpPr>
          <p:nvPr>
            <p:ph type="ctrTitle"/>
          </p:nvPr>
        </p:nvSpPr>
        <p:spPr>
          <a:xfrm>
            <a:off x="1524000" y="624260"/>
            <a:ext cx="9144000" cy="2387600"/>
          </a:xfrm>
        </p:spPr>
        <p:txBody>
          <a:bodyPr>
            <a:normAutofit/>
          </a:bodyPr>
          <a:lstStyle/>
          <a:p>
            <a:r>
              <a:rPr lang="en-US" sz="3600" dirty="0">
                <a:latin typeface="Times New Roman" panose="02020603050405020304" pitchFamily="18" charset="0"/>
                <a:cs typeface="Times New Roman" panose="02020603050405020304" pitchFamily="18" charset="0"/>
              </a:rPr>
              <a:t>Resolution Enhancement of Image Project (REIP)</a:t>
            </a:r>
          </a:p>
        </p:txBody>
      </p:sp>
      <p:sp>
        <p:nvSpPr>
          <p:cNvPr id="3" name="Subtitle 2">
            <a:extLst>
              <a:ext uri="{FF2B5EF4-FFF2-40B4-BE49-F238E27FC236}">
                <a16:creationId xmlns:a16="http://schemas.microsoft.com/office/drawing/2014/main" id="{EC797ADA-1EE0-DE43-B456-5BCF93ACE21A}"/>
              </a:ext>
            </a:extLst>
          </p:cNvPr>
          <p:cNvSpPr>
            <a:spLocks noGrp="1"/>
          </p:cNvSpPr>
          <p:nvPr>
            <p:ph type="subTitle" idx="1"/>
          </p:nvPr>
        </p:nvSpPr>
        <p:spPr/>
        <p:txBody>
          <a:bodyPr>
            <a:normAutofit fontScale="92500" lnSpcReduction="20000"/>
          </a:bodyPr>
          <a:lstStyle/>
          <a:p>
            <a:r>
              <a:rPr lang="en-US" dirty="0">
                <a:latin typeface="Times New Roman" panose="02020603050405020304" pitchFamily="18" charset="0"/>
                <a:cs typeface="Times New Roman" panose="02020603050405020304" pitchFamily="18" charset="0"/>
              </a:rPr>
              <a:t>Team member: </a:t>
            </a:r>
            <a:r>
              <a:rPr lang="en-US" dirty="0" err="1">
                <a:latin typeface="Times New Roman" panose="02020603050405020304" pitchFamily="18" charset="0"/>
                <a:cs typeface="Times New Roman" panose="02020603050405020304" pitchFamily="18" charset="0"/>
              </a:rPr>
              <a:t>Hsuan</a:t>
            </a:r>
            <a:r>
              <a:rPr lang="en-US" dirty="0">
                <a:latin typeface="Times New Roman" panose="02020603050405020304" pitchFamily="18" charset="0"/>
                <a:cs typeface="Times New Roman" panose="02020603050405020304" pitchFamily="18" charset="0"/>
              </a:rPr>
              <a:t>-Yu Chen, Chi Wei Lin , Ren-</a:t>
            </a:r>
            <a:r>
              <a:rPr lang="en-US" dirty="0" err="1">
                <a:latin typeface="Times New Roman" panose="02020603050405020304" pitchFamily="18" charset="0"/>
                <a:cs typeface="Times New Roman" panose="02020603050405020304" pitchFamily="18" charset="0"/>
              </a:rPr>
              <a:t>Mian</a:t>
            </a:r>
            <a:r>
              <a:rPr lang="en-US" dirty="0">
                <a:latin typeface="Times New Roman" panose="02020603050405020304" pitchFamily="18" charset="0"/>
                <a:cs typeface="Times New Roman" panose="02020603050405020304" pitchFamily="18" charset="0"/>
              </a:rPr>
              <a:t> Chin, Chia-Ying Yeh, </a:t>
            </a:r>
            <a:r>
              <a:rPr lang="en-US" dirty="0" err="1">
                <a:latin typeface="Times New Roman" panose="02020603050405020304" pitchFamily="18" charset="0"/>
                <a:cs typeface="Times New Roman" panose="02020603050405020304" pitchFamily="18" charset="0"/>
              </a:rPr>
              <a:t>Changyou</a:t>
            </a:r>
            <a:r>
              <a:rPr lang="en-US" dirty="0">
                <a:latin typeface="Times New Roman" panose="02020603050405020304" pitchFamily="18" charset="0"/>
                <a:cs typeface="Times New Roman" panose="02020603050405020304" pitchFamily="18" charset="0"/>
              </a:rPr>
              <a:t> Leu.</a:t>
            </a:r>
          </a:p>
          <a:p>
            <a:r>
              <a:rPr lang="en-US" dirty="0">
                <a:latin typeface="Times New Roman" panose="02020603050405020304" pitchFamily="18" charset="0"/>
                <a:cs typeface="Times New Roman" panose="02020603050405020304" pitchFamily="18" charset="0"/>
              </a:rPr>
              <a:t>Date:15/3/22</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Advisor: Prof David Beck &amp; </a:t>
            </a:r>
            <a:r>
              <a:rPr lang="en-US" dirty="0" err="1">
                <a:latin typeface="Times New Roman" panose="02020603050405020304" pitchFamily="18" charset="0"/>
                <a:cs typeface="Times New Roman" panose="02020603050405020304" pitchFamily="18" charset="0"/>
              </a:rPr>
              <a:t>Stéphanie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Valleau</a:t>
            </a:r>
            <a:endParaRPr lang="en-US" dirty="0">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7DF4E372-23A9-3E44-A047-3205FF604AE8}"/>
              </a:ext>
            </a:extLst>
          </p:cNvPr>
          <p:cNvGrpSpPr/>
          <p:nvPr/>
        </p:nvGrpSpPr>
        <p:grpSpPr>
          <a:xfrm>
            <a:off x="9179459" y="-6968"/>
            <a:ext cx="3917244" cy="1521582"/>
            <a:chOff x="8626298" y="-6968"/>
            <a:chExt cx="3917244" cy="1521582"/>
          </a:xfrm>
        </p:grpSpPr>
        <p:pic>
          <p:nvPicPr>
            <p:cNvPr id="8" name="Picture 7" descr="Icon&#10;&#10;Description automatically generated">
              <a:extLst>
                <a:ext uri="{FF2B5EF4-FFF2-40B4-BE49-F238E27FC236}">
                  <a16:creationId xmlns:a16="http://schemas.microsoft.com/office/drawing/2014/main" id="{9A94852D-F1D8-6349-BFD8-A8010F83CD56}"/>
                </a:ext>
              </a:extLst>
            </p:cNvPr>
            <p:cNvPicPr>
              <a:picLocks noChangeAspect="1"/>
            </p:cNvPicPr>
            <p:nvPr/>
          </p:nvPicPr>
          <p:blipFill>
            <a:blip r:embed="rId3"/>
            <a:stretch>
              <a:fillRect/>
            </a:stretch>
          </p:blipFill>
          <p:spPr>
            <a:xfrm>
              <a:off x="9813749" y="-6968"/>
              <a:ext cx="1034874" cy="1034874"/>
            </a:xfrm>
            <a:prstGeom prst="rect">
              <a:avLst/>
            </a:prstGeom>
          </p:spPr>
        </p:pic>
        <p:sp>
          <p:nvSpPr>
            <p:cNvPr id="9" name="TextBox 8">
              <a:extLst>
                <a:ext uri="{FF2B5EF4-FFF2-40B4-BE49-F238E27FC236}">
                  <a16:creationId xmlns:a16="http://schemas.microsoft.com/office/drawing/2014/main" id="{5C568EAD-4379-9646-BD7D-860F9D7AC871}"/>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
        <p:nvSpPr>
          <p:cNvPr id="4" name="Slide Number Placeholder 3">
            <a:extLst>
              <a:ext uri="{FF2B5EF4-FFF2-40B4-BE49-F238E27FC236}">
                <a16:creationId xmlns:a16="http://schemas.microsoft.com/office/drawing/2014/main" id="{E9A498AB-1B39-644F-8BA5-30E364B23455}"/>
              </a:ext>
            </a:extLst>
          </p:cNvPr>
          <p:cNvSpPr>
            <a:spLocks noGrp="1"/>
          </p:cNvSpPr>
          <p:nvPr>
            <p:ph type="sldNum" sz="quarter" idx="12"/>
          </p:nvPr>
        </p:nvSpPr>
        <p:spPr/>
        <p:txBody>
          <a:bodyPr/>
          <a:lstStyle/>
          <a:p>
            <a:fld id="{E31FF634-58F8-734F-833E-B9F7AA66238C}" type="slidenum">
              <a:rPr lang="en-US" smtClean="0"/>
              <a:t>1</a:t>
            </a:fld>
            <a:endParaRPr lang="en-US"/>
          </a:p>
        </p:txBody>
      </p:sp>
    </p:spTree>
    <p:extLst>
      <p:ext uri="{BB962C8B-B14F-4D97-AF65-F5344CB8AC3E}">
        <p14:creationId xmlns:p14="http://schemas.microsoft.com/office/powerpoint/2010/main" val="33919578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DB17838-DA55-4CCC-85A3-85DF0C0F907E}"/>
              </a:ext>
            </a:extLst>
          </p:cNvPr>
          <p:cNvSpPr>
            <a:spLocks noGrp="1"/>
          </p:cNvSpPr>
          <p:nvPr>
            <p:ph type="ctrTitle"/>
          </p:nvPr>
        </p:nvSpPr>
        <p:spPr>
          <a:xfrm>
            <a:off x="4594909" y="382655"/>
            <a:ext cx="2716307" cy="981916"/>
          </a:xfrm>
        </p:spPr>
        <p:txBody>
          <a:bodyPr>
            <a:normAutofit/>
          </a:bodyPr>
          <a:lstStyle/>
          <a:p>
            <a:r>
              <a:rPr lang="en-US" altLang="zh-TW" sz="4400" dirty="0">
                <a:latin typeface="Times New Roman" panose="02020603050405020304" pitchFamily="18" charset="0"/>
                <a:cs typeface="Times New Roman" panose="02020603050405020304" pitchFamily="18" charset="0"/>
              </a:rPr>
              <a:t>Choice</a:t>
            </a:r>
            <a:endParaRPr lang="zh-TW" altLang="en-US" sz="4400" dirty="0">
              <a:latin typeface="Times New Roman" panose="02020603050405020304" pitchFamily="18" charset="0"/>
              <a:cs typeface="Times New Roman" panose="02020603050405020304" pitchFamily="18" charset="0"/>
            </a:endParaRPr>
          </a:p>
        </p:txBody>
      </p:sp>
      <p:sp>
        <p:nvSpPr>
          <p:cNvPr id="4" name="文字方塊 3">
            <a:extLst>
              <a:ext uri="{FF2B5EF4-FFF2-40B4-BE49-F238E27FC236}">
                <a16:creationId xmlns:a16="http://schemas.microsoft.com/office/drawing/2014/main" id="{5C8F11D0-9C9D-4556-AA01-FA6476056FD4}"/>
              </a:ext>
            </a:extLst>
          </p:cNvPr>
          <p:cNvSpPr txBox="1"/>
          <p:nvPr/>
        </p:nvSpPr>
        <p:spPr>
          <a:xfrm>
            <a:off x="439271" y="1707777"/>
            <a:ext cx="10443218" cy="4154984"/>
          </a:xfrm>
          <a:prstGeom prst="rect">
            <a:avLst/>
          </a:prstGeom>
          <a:noFill/>
        </p:spPr>
        <p:txBody>
          <a:bodyPr wrap="square" rtlCol="0">
            <a:spAutoFit/>
          </a:bodyPr>
          <a:lstStyle/>
          <a:p>
            <a:pPr marL="285750" indent="-285750">
              <a:buFont typeface="Wingdings" panose="05000000000000000000" pitchFamily="2" charset="2"/>
              <a:buChar char="Ø"/>
            </a:pPr>
            <a:r>
              <a:rPr lang="en-US" altLang="zh-TW" sz="2400" dirty="0">
                <a:latin typeface="Times New Roman" panose="02020603050405020304" pitchFamily="18" charset="0"/>
                <a:cs typeface="Times New Roman" panose="02020603050405020304" pitchFamily="18" charset="0"/>
              </a:rPr>
              <a:t>Scanning electron microscopy (SEM) image will be our training object</a:t>
            </a:r>
          </a:p>
          <a:p>
            <a:pPr marL="285750" indent="-285750">
              <a:buFont typeface="Wingdings" panose="05000000000000000000" pitchFamily="2" charset="2"/>
              <a:buChar char="Ø"/>
            </a:pPr>
            <a:endParaRPr lang="en-US" altLang="zh-TW"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TW" sz="2400" dirty="0">
                <a:latin typeface="Times New Roman" panose="02020603050405020304" pitchFamily="18" charset="0"/>
                <a:cs typeface="Times New Roman" panose="02020603050405020304" pitchFamily="18" charset="0"/>
              </a:rPr>
              <a:t>Images will be categorized by using machine learning process(Neural network such as CNN) into different categories, such as good picture</a:t>
            </a:r>
            <a:r>
              <a:rPr lang="en-US" altLang="zh-TW" sz="2400" b="1" dirty="0">
                <a:latin typeface="Times New Roman" panose="02020603050405020304" pitchFamily="18" charset="0"/>
                <a:cs typeface="Times New Roman" panose="02020603050405020304" pitchFamily="18" charset="0"/>
              </a:rPr>
              <a:t>, ambiguity(low resolution), and picture with surface charge effect</a:t>
            </a:r>
            <a:r>
              <a:rPr lang="en-US" altLang="zh-TW" sz="2400" dirty="0">
                <a:latin typeface="Times New Roman" panose="02020603050405020304" pitchFamily="18" charset="0"/>
                <a:cs typeface="Times New Roman" panose="02020603050405020304" pitchFamily="18" charset="0"/>
              </a:rPr>
              <a:t>..</a:t>
            </a:r>
            <a:r>
              <a:rPr lang="en-US" altLang="zh-TW" sz="2400" dirty="0" err="1">
                <a:latin typeface="Times New Roman" panose="02020603050405020304" pitchFamily="18" charset="0"/>
                <a:cs typeface="Times New Roman" panose="02020603050405020304" pitchFamily="18" charset="0"/>
              </a:rPr>
              <a:t>etc</a:t>
            </a:r>
            <a:endParaRPr lang="en-US" altLang="zh-TW"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TW"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TW" sz="2400" dirty="0">
                <a:latin typeface="Times New Roman" panose="02020603050405020304" pitchFamily="18" charset="0"/>
                <a:cs typeface="Times New Roman" panose="02020603050405020304" pitchFamily="18" charset="0"/>
              </a:rPr>
              <a:t>Employ packages (open CV, pillow, </a:t>
            </a:r>
            <a:r>
              <a:rPr lang="en-US" altLang="zh-TW" sz="2400" dirty="0" err="1">
                <a:latin typeface="Times New Roman" panose="02020603050405020304" pitchFamily="18" charset="0"/>
                <a:cs typeface="Times New Roman" panose="02020603050405020304" pitchFamily="18" charset="0"/>
              </a:rPr>
              <a:t>inpaint_biharmonic</a:t>
            </a:r>
            <a:r>
              <a:rPr lang="en-US" altLang="zh-TW" sz="2400" dirty="0">
                <a:latin typeface="Times New Roman" panose="02020603050405020304" pitchFamily="18" charset="0"/>
                <a:cs typeface="Times New Roman" panose="02020603050405020304" pitchFamily="18" charset="0"/>
              </a:rPr>
              <a:t>()…) to enhance image quality, sharpness…</a:t>
            </a:r>
          </a:p>
          <a:p>
            <a:pPr marL="285750" indent="-285750">
              <a:buFont typeface="Wingdings" panose="05000000000000000000" pitchFamily="2" charset="2"/>
              <a:buChar char="Ø"/>
            </a:pPr>
            <a:endParaRPr lang="en-US" altLang="zh-TW"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TW" sz="2400" dirty="0">
                <a:latin typeface="Times New Roman" panose="02020603050405020304" pitchFamily="18" charset="0"/>
                <a:cs typeface="Times New Roman" panose="02020603050405020304" pitchFamily="18" charset="0"/>
              </a:rPr>
              <a:t>User interface (UI): Web based, users can upload their SEM pictures and got a better image back (Optional functions identified by users.</a:t>
            </a:r>
            <a:endParaRPr lang="zh-TW" altLang="en-US" sz="2400" dirty="0">
              <a:latin typeface="Times New Roman" panose="02020603050405020304" pitchFamily="18" charset="0"/>
              <a:cs typeface="Times New Roman" panose="02020603050405020304" pitchFamily="18" charset="0"/>
            </a:endParaRPr>
          </a:p>
        </p:txBody>
      </p:sp>
      <p:grpSp>
        <p:nvGrpSpPr>
          <p:cNvPr id="9" name="Group 8">
            <a:extLst>
              <a:ext uri="{FF2B5EF4-FFF2-40B4-BE49-F238E27FC236}">
                <a16:creationId xmlns:a16="http://schemas.microsoft.com/office/drawing/2014/main" id="{A39FCC0B-C5C3-7246-B023-CF8BBFBF97DF}"/>
              </a:ext>
            </a:extLst>
          </p:cNvPr>
          <p:cNvGrpSpPr/>
          <p:nvPr/>
        </p:nvGrpSpPr>
        <p:grpSpPr>
          <a:xfrm>
            <a:off x="9179459" y="-6968"/>
            <a:ext cx="3917244" cy="1521582"/>
            <a:chOff x="8626298" y="-6968"/>
            <a:chExt cx="3917244" cy="1521582"/>
          </a:xfrm>
        </p:grpSpPr>
        <p:pic>
          <p:nvPicPr>
            <p:cNvPr id="10" name="Picture 9" descr="Icon&#10;&#10;Description automatically generated">
              <a:extLst>
                <a:ext uri="{FF2B5EF4-FFF2-40B4-BE49-F238E27FC236}">
                  <a16:creationId xmlns:a16="http://schemas.microsoft.com/office/drawing/2014/main" id="{AA3D6B15-4F1C-9247-83F5-10B7BF312F57}"/>
                </a:ext>
              </a:extLst>
            </p:cNvPr>
            <p:cNvPicPr>
              <a:picLocks noChangeAspect="1"/>
            </p:cNvPicPr>
            <p:nvPr/>
          </p:nvPicPr>
          <p:blipFill>
            <a:blip r:embed="rId2"/>
            <a:stretch>
              <a:fillRect/>
            </a:stretch>
          </p:blipFill>
          <p:spPr>
            <a:xfrm>
              <a:off x="9813749" y="-6968"/>
              <a:ext cx="1034874" cy="1034874"/>
            </a:xfrm>
            <a:prstGeom prst="rect">
              <a:avLst/>
            </a:prstGeom>
          </p:spPr>
        </p:pic>
        <p:sp>
          <p:nvSpPr>
            <p:cNvPr id="11" name="TextBox 10">
              <a:extLst>
                <a:ext uri="{FF2B5EF4-FFF2-40B4-BE49-F238E27FC236}">
                  <a16:creationId xmlns:a16="http://schemas.microsoft.com/office/drawing/2014/main" id="{00CB3AE9-6575-3D4D-8DDF-2702E95AFC2F}"/>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
        <p:nvSpPr>
          <p:cNvPr id="3" name="Slide Number Placeholder 2">
            <a:extLst>
              <a:ext uri="{FF2B5EF4-FFF2-40B4-BE49-F238E27FC236}">
                <a16:creationId xmlns:a16="http://schemas.microsoft.com/office/drawing/2014/main" id="{7445B73F-95F8-4041-BE9E-E64E9002BB39}"/>
              </a:ext>
            </a:extLst>
          </p:cNvPr>
          <p:cNvSpPr>
            <a:spLocks noGrp="1"/>
          </p:cNvSpPr>
          <p:nvPr>
            <p:ph type="sldNum" sz="quarter" idx="12"/>
          </p:nvPr>
        </p:nvSpPr>
        <p:spPr/>
        <p:txBody>
          <a:bodyPr/>
          <a:lstStyle/>
          <a:p>
            <a:fld id="{E31FF634-58F8-734F-833E-B9F7AA66238C}" type="slidenum">
              <a:rPr lang="en-US" smtClean="0"/>
              <a:t>10</a:t>
            </a:fld>
            <a:endParaRPr lang="en-US"/>
          </a:p>
        </p:txBody>
      </p:sp>
    </p:spTree>
    <p:extLst>
      <p:ext uri="{BB962C8B-B14F-4D97-AF65-F5344CB8AC3E}">
        <p14:creationId xmlns:p14="http://schemas.microsoft.com/office/powerpoint/2010/main" val="2975202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1EB74F-ED28-CB47-AE3E-616657DC8ECD}"/>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779CE056-D02F-7C40-A802-9119D0627C74}"/>
              </a:ext>
            </a:extLst>
          </p:cNvPr>
          <p:cNvPicPr>
            <a:picLocks noChangeAspect="1"/>
          </p:cNvPicPr>
          <p:nvPr/>
        </p:nvPicPr>
        <p:blipFill>
          <a:blip r:embed="rId2"/>
          <a:stretch>
            <a:fillRect/>
          </a:stretch>
        </p:blipFill>
        <p:spPr>
          <a:xfrm>
            <a:off x="5709356" y="2246489"/>
            <a:ext cx="4001256" cy="3000942"/>
          </a:xfrm>
          <a:prstGeom prst="rect">
            <a:avLst/>
          </a:prstGeom>
        </p:spPr>
      </p:pic>
      <p:pic>
        <p:nvPicPr>
          <p:cNvPr id="5" name="Picture 4">
            <a:extLst>
              <a:ext uri="{FF2B5EF4-FFF2-40B4-BE49-F238E27FC236}">
                <a16:creationId xmlns:a16="http://schemas.microsoft.com/office/drawing/2014/main" id="{7546940F-03A4-8E43-967D-F7625030166F}"/>
              </a:ext>
            </a:extLst>
          </p:cNvPr>
          <p:cNvPicPr>
            <a:picLocks noChangeAspect="1"/>
          </p:cNvPicPr>
          <p:nvPr/>
        </p:nvPicPr>
        <p:blipFill>
          <a:blip r:embed="rId3"/>
          <a:stretch>
            <a:fillRect/>
          </a:stretch>
        </p:blipFill>
        <p:spPr>
          <a:xfrm>
            <a:off x="1103021" y="2246489"/>
            <a:ext cx="4001256" cy="3000942"/>
          </a:xfrm>
          <a:prstGeom prst="rect">
            <a:avLst/>
          </a:prstGeom>
        </p:spPr>
      </p:pic>
      <p:grpSp>
        <p:nvGrpSpPr>
          <p:cNvPr id="7" name="Group 6">
            <a:extLst>
              <a:ext uri="{FF2B5EF4-FFF2-40B4-BE49-F238E27FC236}">
                <a16:creationId xmlns:a16="http://schemas.microsoft.com/office/drawing/2014/main" id="{F4BAB91F-8922-0748-8FC8-D0242564877E}"/>
              </a:ext>
            </a:extLst>
          </p:cNvPr>
          <p:cNvGrpSpPr/>
          <p:nvPr/>
        </p:nvGrpSpPr>
        <p:grpSpPr>
          <a:xfrm>
            <a:off x="9179459" y="-6968"/>
            <a:ext cx="3917244" cy="1521582"/>
            <a:chOff x="8626298" y="-6968"/>
            <a:chExt cx="3917244" cy="1521582"/>
          </a:xfrm>
        </p:grpSpPr>
        <p:pic>
          <p:nvPicPr>
            <p:cNvPr id="8" name="Picture 7" descr="Icon&#10;&#10;Description automatically generated">
              <a:extLst>
                <a:ext uri="{FF2B5EF4-FFF2-40B4-BE49-F238E27FC236}">
                  <a16:creationId xmlns:a16="http://schemas.microsoft.com/office/drawing/2014/main" id="{E26B47B4-4A04-C54F-8335-E656F27CA286}"/>
                </a:ext>
              </a:extLst>
            </p:cNvPr>
            <p:cNvPicPr>
              <a:picLocks noChangeAspect="1"/>
            </p:cNvPicPr>
            <p:nvPr/>
          </p:nvPicPr>
          <p:blipFill>
            <a:blip r:embed="rId4"/>
            <a:stretch>
              <a:fillRect/>
            </a:stretch>
          </p:blipFill>
          <p:spPr>
            <a:xfrm>
              <a:off x="9813749" y="-6968"/>
              <a:ext cx="1034874" cy="1034874"/>
            </a:xfrm>
            <a:prstGeom prst="rect">
              <a:avLst/>
            </a:prstGeom>
          </p:spPr>
        </p:pic>
        <p:sp>
          <p:nvSpPr>
            <p:cNvPr id="9" name="TextBox 8">
              <a:extLst>
                <a:ext uri="{FF2B5EF4-FFF2-40B4-BE49-F238E27FC236}">
                  <a16:creationId xmlns:a16="http://schemas.microsoft.com/office/drawing/2014/main" id="{9E3A94A8-E0B1-8043-A116-5490FE26CF05}"/>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
        <p:nvSpPr>
          <p:cNvPr id="12" name="TextBox 11">
            <a:extLst>
              <a:ext uri="{FF2B5EF4-FFF2-40B4-BE49-F238E27FC236}">
                <a16:creationId xmlns:a16="http://schemas.microsoft.com/office/drawing/2014/main" id="{3666D1DA-E999-DB43-A811-8BBBFD9AC683}"/>
              </a:ext>
            </a:extLst>
          </p:cNvPr>
          <p:cNvSpPr txBox="1"/>
          <p:nvPr/>
        </p:nvSpPr>
        <p:spPr>
          <a:xfrm>
            <a:off x="1757340" y="5483629"/>
            <a:ext cx="3826933"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3: Surface charge</a:t>
            </a:r>
          </a:p>
        </p:txBody>
      </p:sp>
      <p:sp>
        <p:nvSpPr>
          <p:cNvPr id="13" name="TextBox 12">
            <a:extLst>
              <a:ext uri="{FF2B5EF4-FFF2-40B4-BE49-F238E27FC236}">
                <a16:creationId xmlns:a16="http://schemas.microsoft.com/office/drawing/2014/main" id="{2306E819-7462-E34B-A335-30EEB2211D2A}"/>
              </a:ext>
            </a:extLst>
          </p:cNvPr>
          <p:cNvSpPr txBox="1"/>
          <p:nvPr/>
        </p:nvSpPr>
        <p:spPr>
          <a:xfrm>
            <a:off x="6503413" y="5407179"/>
            <a:ext cx="3826933"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4: Blurred image</a:t>
            </a:r>
          </a:p>
        </p:txBody>
      </p:sp>
      <p:sp>
        <p:nvSpPr>
          <p:cNvPr id="16" name="Frame 15">
            <a:extLst>
              <a:ext uri="{FF2B5EF4-FFF2-40B4-BE49-F238E27FC236}">
                <a16:creationId xmlns:a16="http://schemas.microsoft.com/office/drawing/2014/main" id="{8AB8D726-FD73-7747-B5D0-B68CEAA2936B}"/>
              </a:ext>
            </a:extLst>
          </p:cNvPr>
          <p:cNvSpPr/>
          <p:nvPr/>
        </p:nvSpPr>
        <p:spPr>
          <a:xfrm>
            <a:off x="1103020" y="2554248"/>
            <a:ext cx="4001255" cy="640507"/>
          </a:xfrm>
          <a:prstGeom prst="fram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Slide Number Placeholder 16">
            <a:extLst>
              <a:ext uri="{FF2B5EF4-FFF2-40B4-BE49-F238E27FC236}">
                <a16:creationId xmlns:a16="http://schemas.microsoft.com/office/drawing/2014/main" id="{A9C98ABE-C316-4C4C-946D-74AE10DAB7F6}"/>
              </a:ext>
            </a:extLst>
          </p:cNvPr>
          <p:cNvSpPr>
            <a:spLocks noGrp="1"/>
          </p:cNvSpPr>
          <p:nvPr>
            <p:ph type="sldNum" sz="quarter" idx="12"/>
          </p:nvPr>
        </p:nvSpPr>
        <p:spPr/>
        <p:txBody>
          <a:bodyPr/>
          <a:lstStyle/>
          <a:p>
            <a:fld id="{E31FF634-58F8-734F-833E-B9F7AA66238C}" type="slidenum">
              <a:rPr lang="en-US" smtClean="0"/>
              <a:t>11</a:t>
            </a:fld>
            <a:endParaRPr lang="en-US"/>
          </a:p>
        </p:txBody>
      </p:sp>
    </p:spTree>
    <p:extLst>
      <p:ext uri="{BB962C8B-B14F-4D97-AF65-F5344CB8AC3E}">
        <p14:creationId xmlns:p14="http://schemas.microsoft.com/office/powerpoint/2010/main" val="1561379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3633D-2444-4847-AEF3-C4B720196EDB}"/>
              </a:ext>
            </a:extLst>
          </p:cNvPr>
          <p:cNvSpPr>
            <a:spLocks noGrp="1"/>
          </p:cNvSpPr>
          <p:nvPr>
            <p:ph type="title"/>
          </p:nvPr>
        </p:nvSpPr>
        <p:spPr>
          <a:xfrm>
            <a:off x="1154289" y="500062"/>
            <a:ext cx="10515600" cy="1325563"/>
          </a:xfrm>
        </p:spPr>
        <p:txBody>
          <a:bodyPr/>
          <a:lstStyle/>
          <a:p>
            <a:pPr algn="ctr"/>
            <a:r>
              <a:rPr lang="en-US" dirty="0">
                <a:latin typeface="Times New Roman" panose="02020603050405020304" pitchFamily="18" charset="0"/>
                <a:cs typeface="Times New Roman" panose="02020603050405020304" pitchFamily="18" charset="0"/>
              </a:rPr>
              <a:t>Appeal of choice</a:t>
            </a:r>
          </a:p>
        </p:txBody>
      </p:sp>
      <p:sp>
        <p:nvSpPr>
          <p:cNvPr id="3" name="Content Placeholder 2">
            <a:extLst>
              <a:ext uri="{FF2B5EF4-FFF2-40B4-BE49-F238E27FC236}">
                <a16:creationId xmlns:a16="http://schemas.microsoft.com/office/drawing/2014/main" id="{EE9CA715-6A1B-A547-9AFB-54BBD5860496}"/>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Particularly training from specific image type (ex: scanning microscope), increasing the precisely of the model</a:t>
            </a:r>
          </a:p>
          <a:p>
            <a:r>
              <a:rPr lang="en-US" sz="2400" dirty="0">
                <a:latin typeface="Times New Roman" panose="02020603050405020304" pitchFamily="18" charset="0"/>
                <a:cs typeface="Times New Roman" panose="02020603050405020304" pitchFamily="18" charset="0"/>
              </a:rPr>
              <a:t>Selective area to repair or optimize the localized area.</a:t>
            </a:r>
          </a:p>
        </p:txBody>
      </p:sp>
      <p:grpSp>
        <p:nvGrpSpPr>
          <p:cNvPr id="8" name="Group 7">
            <a:extLst>
              <a:ext uri="{FF2B5EF4-FFF2-40B4-BE49-F238E27FC236}">
                <a16:creationId xmlns:a16="http://schemas.microsoft.com/office/drawing/2014/main" id="{F068F77A-DAF3-E148-93BE-553E6CD33014}"/>
              </a:ext>
            </a:extLst>
          </p:cNvPr>
          <p:cNvGrpSpPr/>
          <p:nvPr/>
        </p:nvGrpSpPr>
        <p:grpSpPr>
          <a:xfrm>
            <a:off x="9179459" y="-6968"/>
            <a:ext cx="3917244" cy="1521582"/>
            <a:chOff x="8626298" y="-6968"/>
            <a:chExt cx="3917244" cy="1521582"/>
          </a:xfrm>
        </p:grpSpPr>
        <p:pic>
          <p:nvPicPr>
            <p:cNvPr id="9" name="Picture 8" descr="Icon&#10;&#10;Description automatically generated">
              <a:extLst>
                <a:ext uri="{FF2B5EF4-FFF2-40B4-BE49-F238E27FC236}">
                  <a16:creationId xmlns:a16="http://schemas.microsoft.com/office/drawing/2014/main" id="{ACD39590-EF84-C549-994E-12F3176AF40F}"/>
                </a:ext>
              </a:extLst>
            </p:cNvPr>
            <p:cNvPicPr>
              <a:picLocks noChangeAspect="1"/>
            </p:cNvPicPr>
            <p:nvPr/>
          </p:nvPicPr>
          <p:blipFill>
            <a:blip r:embed="rId2"/>
            <a:stretch>
              <a:fillRect/>
            </a:stretch>
          </p:blipFill>
          <p:spPr>
            <a:xfrm>
              <a:off x="9813749" y="-6968"/>
              <a:ext cx="1034874" cy="1034874"/>
            </a:xfrm>
            <a:prstGeom prst="rect">
              <a:avLst/>
            </a:prstGeom>
          </p:spPr>
        </p:pic>
        <p:sp>
          <p:nvSpPr>
            <p:cNvPr id="10" name="TextBox 9">
              <a:extLst>
                <a:ext uri="{FF2B5EF4-FFF2-40B4-BE49-F238E27FC236}">
                  <a16:creationId xmlns:a16="http://schemas.microsoft.com/office/drawing/2014/main" id="{2B18BF9D-672F-A64A-96B5-553226B65EC8}"/>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
        <p:nvSpPr>
          <p:cNvPr id="4" name="Slide Number Placeholder 3">
            <a:extLst>
              <a:ext uri="{FF2B5EF4-FFF2-40B4-BE49-F238E27FC236}">
                <a16:creationId xmlns:a16="http://schemas.microsoft.com/office/drawing/2014/main" id="{D7D70450-BB31-4D4A-9111-F2C493370AB5}"/>
              </a:ext>
            </a:extLst>
          </p:cNvPr>
          <p:cNvSpPr>
            <a:spLocks noGrp="1"/>
          </p:cNvSpPr>
          <p:nvPr>
            <p:ph type="sldNum" sz="quarter" idx="12"/>
          </p:nvPr>
        </p:nvSpPr>
        <p:spPr/>
        <p:txBody>
          <a:bodyPr/>
          <a:lstStyle/>
          <a:p>
            <a:fld id="{E31FF634-58F8-734F-833E-B9F7AA66238C}" type="slidenum">
              <a:rPr lang="en-US" smtClean="0"/>
              <a:t>12</a:t>
            </a:fld>
            <a:endParaRPr lang="en-US"/>
          </a:p>
        </p:txBody>
      </p:sp>
    </p:spTree>
    <p:extLst>
      <p:ext uri="{BB962C8B-B14F-4D97-AF65-F5344CB8AC3E}">
        <p14:creationId xmlns:p14="http://schemas.microsoft.com/office/powerpoint/2010/main" val="32931244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F549B-00FC-704C-8BF6-3BCA833AC048}"/>
              </a:ext>
            </a:extLst>
          </p:cNvPr>
          <p:cNvSpPr>
            <a:spLocks noGrp="1"/>
          </p:cNvSpPr>
          <p:nvPr>
            <p:ph type="title"/>
          </p:nvPr>
        </p:nvSpPr>
        <p:spPr>
          <a:xfrm>
            <a:off x="1343377" y="510469"/>
            <a:ext cx="10515600" cy="1325563"/>
          </a:xfrm>
        </p:spPr>
        <p:txBody>
          <a:bodyPr/>
          <a:lstStyle/>
          <a:p>
            <a:pPr algn="ctr"/>
            <a:r>
              <a:rPr lang="en-US" dirty="0">
                <a:latin typeface="Times New Roman" panose="02020603050405020304" pitchFamily="18" charset="0"/>
                <a:cs typeface="Times New Roman" panose="02020603050405020304" pitchFamily="18" charset="0"/>
              </a:rPr>
              <a:t>Drawbacks of choice</a:t>
            </a:r>
          </a:p>
        </p:txBody>
      </p:sp>
      <p:sp>
        <p:nvSpPr>
          <p:cNvPr id="3" name="Content Placeholder 2">
            <a:extLst>
              <a:ext uri="{FF2B5EF4-FFF2-40B4-BE49-F238E27FC236}">
                <a16:creationId xmlns:a16="http://schemas.microsoft.com/office/drawing/2014/main" id="{93D6BCE1-EAC5-8D45-A30A-0F3B2B7E7FE5}"/>
              </a:ext>
            </a:extLst>
          </p:cNvPr>
          <p:cNvSpPr>
            <a:spLocks noGrp="1"/>
          </p:cNvSpPr>
          <p:nvPr>
            <p:ph idx="1"/>
          </p:nvPr>
        </p:nvSpPr>
        <p:spPr/>
        <p:txBody>
          <a:bodyPr/>
          <a:lstStyle/>
          <a:p>
            <a:r>
              <a:rPr lang="en-US" sz="2400" dirty="0">
                <a:latin typeface="Times New Roman" panose="02020603050405020304" pitchFamily="18" charset="0"/>
                <a:cs typeface="Times New Roman" panose="02020603050405020304" pitchFamily="18" charset="0"/>
              </a:rPr>
              <a:t>Source is primary coming single type of image (SEM), may not be useful when applying to other type image (nanosheet or even in TEM or AFM with different background color)</a:t>
            </a:r>
          </a:p>
          <a:p>
            <a:r>
              <a:rPr lang="en-US" sz="2400" dirty="0">
                <a:latin typeface="Times New Roman" panose="02020603050405020304" pitchFamily="18" charset="0"/>
                <a:cs typeface="Times New Roman" panose="02020603050405020304" pitchFamily="18" charset="0"/>
              </a:rPr>
              <a:t>Requirement of pre-processing before training, shrinking the image size of selected photo due to the time and memory requirement for training,.</a:t>
            </a:r>
          </a:p>
          <a:p>
            <a:r>
              <a:rPr lang="en-US" sz="2400" dirty="0">
                <a:latin typeface="Times New Roman" panose="02020603050405020304" pitchFamily="18" charset="0"/>
                <a:cs typeface="Times New Roman" panose="02020603050405020304" pitchFamily="18" charset="0"/>
              </a:rPr>
              <a:t>Besides, the shrinking image is also suitable for image restoration for less computational resource </a:t>
            </a:r>
            <a:r>
              <a:rPr lang="en-US" sz="2400" dirty="0" err="1">
                <a:latin typeface="Times New Roman" panose="02020603050405020304" pitchFamily="18" charset="0"/>
                <a:cs typeface="Times New Roman" panose="02020603050405020304" pitchFamily="18" charset="0"/>
              </a:rPr>
              <a:t>needs,but</a:t>
            </a:r>
            <a:r>
              <a:rPr lang="en-US" sz="2400" dirty="0">
                <a:latin typeface="Times New Roman" panose="02020603050405020304" pitchFamily="18" charset="0"/>
                <a:cs typeface="Times New Roman" panose="02020603050405020304" pitchFamily="18" charset="0"/>
              </a:rPr>
              <a:t> sacrifice the high quality for image itself.</a:t>
            </a:r>
          </a:p>
          <a:p>
            <a:r>
              <a:rPr lang="en-US" sz="2400" dirty="0">
                <a:latin typeface="Times New Roman" panose="02020603050405020304" pitchFamily="18" charset="0"/>
                <a:cs typeface="Times New Roman" panose="02020603050405020304" pitchFamily="18" charset="0"/>
              </a:rPr>
              <a:t>And if utilizing the raw photo (such as 960 * 1280, ) it’s time consuming process for training, classification and restoration.</a:t>
            </a:r>
          </a:p>
        </p:txBody>
      </p:sp>
      <p:pic>
        <p:nvPicPr>
          <p:cNvPr id="4" name="Picture 3">
            <a:extLst>
              <a:ext uri="{FF2B5EF4-FFF2-40B4-BE49-F238E27FC236}">
                <a16:creationId xmlns:a16="http://schemas.microsoft.com/office/drawing/2014/main" id="{03D095AD-95F2-A249-B3C7-7FF8F5CC1C0A}"/>
              </a:ext>
            </a:extLst>
          </p:cNvPr>
          <p:cNvPicPr>
            <a:picLocks noChangeAspect="1"/>
          </p:cNvPicPr>
          <p:nvPr/>
        </p:nvPicPr>
        <p:blipFill>
          <a:blip r:embed="rId2"/>
          <a:stretch>
            <a:fillRect/>
          </a:stretch>
        </p:blipFill>
        <p:spPr>
          <a:xfrm>
            <a:off x="6089650" y="3429000"/>
            <a:ext cx="12700" cy="0"/>
          </a:xfrm>
          <a:prstGeom prst="rect">
            <a:avLst/>
          </a:prstGeom>
        </p:spPr>
      </p:pic>
      <p:grpSp>
        <p:nvGrpSpPr>
          <p:cNvPr id="6" name="Group 5">
            <a:extLst>
              <a:ext uri="{FF2B5EF4-FFF2-40B4-BE49-F238E27FC236}">
                <a16:creationId xmlns:a16="http://schemas.microsoft.com/office/drawing/2014/main" id="{65B6CD96-D4B9-1547-8824-09369B524ED8}"/>
              </a:ext>
            </a:extLst>
          </p:cNvPr>
          <p:cNvGrpSpPr/>
          <p:nvPr/>
        </p:nvGrpSpPr>
        <p:grpSpPr>
          <a:xfrm>
            <a:off x="9179459" y="-6968"/>
            <a:ext cx="3917244" cy="1521582"/>
            <a:chOff x="8626298" y="-6968"/>
            <a:chExt cx="3917244" cy="1521582"/>
          </a:xfrm>
        </p:grpSpPr>
        <p:pic>
          <p:nvPicPr>
            <p:cNvPr id="7" name="Picture 6" descr="Icon&#10;&#10;Description automatically generated">
              <a:extLst>
                <a:ext uri="{FF2B5EF4-FFF2-40B4-BE49-F238E27FC236}">
                  <a16:creationId xmlns:a16="http://schemas.microsoft.com/office/drawing/2014/main" id="{0CEB8E1B-5488-804E-B445-8A2E53B79B70}"/>
                </a:ext>
              </a:extLst>
            </p:cNvPr>
            <p:cNvPicPr>
              <a:picLocks noChangeAspect="1"/>
            </p:cNvPicPr>
            <p:nvPr/>
          </p:nvPicPr>
          <p:blipFill>
            <a:blip r:embed="rId3"/>
            <a:stretch>
              <a:fillRect/>
            </a:stretch>
          </p:blipFill>
          <p:spPr>
            <a:xfrm>
              <a:off x="9813749" y="-6968"/>
              <a:ext cx="1034874" cy="1034874"/>
            </a:xfrm>
            <a:prstGeom prst="rect">
              <a:avLst/>
            </a:prstGeom>
          </p:spPr>
        </p:pic>
        <p:sp>
          <p:nvSpPr>
            <p:cNvPr id="8" name="TextBox 7">
              <a:extLst>
                <a:ext uri="{FF2B5EF4-FFF2-40B4-BE49-F238E27FC236}">
                  <a16:creationId xmlns:a16="http://schemas.microsoft.com/office/drawing/2014/main" id="{D4650496-968E-4842-B2FD-9AD0CCEC4846}"/>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
        <p:nvSpPr>
          <p:cNvPr id="5" name="Slide Number Placeholder 4">
            <a:extLst>
              <a:ext uri="{FF2B5EF4-FFF2-40B4-BE49-F238E27FC236}">
                <a16:creationId xmlns:a16="http://schemas.microsoft.com/office/drawing/2014/main" id="{9E5D284D-1573-2C48-8601-AAE67FC2578E}"/>
              </a:ext>
            </a:extLst>
          </p:cNvPr>
          <p:cNvSpPr>
            <a:spLocks noGrp="1"/>
          </p:cNvSpPr>
          <p:nvPr>
            <p:ph type="sldNum" sz="quarter" idx="12"/>
          </p:nvPr>
        </p:nvSpPr>
        <p:spPr/>
        <p:txBody>
          <a:bodyPr/>
          <a:lstStyle/>
          <a:p>
            <a:fld id="{E31FF634-58F8-734F-833E-B9F7AA66238C}" type="slidenum">
              <a:rPr lang="en-US" smtClean="0"/>
              <a:t>13</a:t>
            </a:fld>
            <a:endParaRPr lang="en-US"/>
          </a:p>
        </p:txBody>
      </p:sp>
    </p:spTree>
    <p:extLst>
      <p:ext uri="{BB962C8B-B14F-4D97-AF65-F5344CB8AC3E}">
        <p14:creationId xmlns:p14="http://schemas.microsoft.com/office/powerpoint/2010/main" val="3715007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24254-3A07-8146-8537-3CD424136703}"/>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Reference</a:t>
            </a:r>
          </a:p>
        </p:txBody>
      </p:sp>
      <p:sp>
        <p:nvSpPr>
          <p:cNvPr id="4" name="Slide Number Placeholder 3">
            <a:extLst>
              <a:ext uri="{FF2B5EF4-FFF2-40B4-BE49-F238E27FC236}">
                <a16:creationId xmlns:a16="http://schemas.microsoft.com/office/drawing/2014/main" id="{1F1BFF96-BEAF-704A-BE5F-AFE7447BCD45}"/>
              </a:ext>
            </a:extLst>
          </p:cNvPr>
          <p:cNvSpPr>
            <a:spLocks noGrp="1"/>
          </p:cNvSpPr>
          <p:nvPr>
            <p:ph type="sldNum" sz="quarter" idx="12"/>
          </p:nvPr>
        </p:nvSpPr>
        <p:spPr/>
        <p:txBody>
          <a:bodyPr/>
          <a:lstStyle/>
          <a:p>
            <a:fld id="{E31FF634-58F8-734F-833E-B9F7AA66238C}" type="slidenum">
              <a:rPr lang="en-US" smtClean="0"/>
              <a:t>14</a:t>
            </a:fld>
            <a:endParaRPr lang="en-US"/>
          </a:p>
        </p:txBody>
      </p:sp>
      <p:grpSp>
        <p:nvGrpSpPr>
          <p:cNvPr id="5" name="Group 4">
            <a:extLst>
              <a:ext uri="{FF2B5EF4-FFF2-40B4-BE49-F238E27FC236}">
                <a16:creationId xmlns:a16="http://schemas.microsoft.com/office/drawing/2014/main" id="{D05F4A65-4B29-9044-AD10-2FAE9893FF39}"/>
              </a:ext>
            </a:extLst>
          </p:cNvPr>
          <p:cNvGrpSpPr/>
          <p:nvPr/>
        </p:nvGrpSpPr>
        <p:grpSpPr>
          <a:xfrm>
            <a:off x="9179459" y="-6968"/>
            <a:ext cx="3917244" cy="1521582"/>
            <a:chOff x="8626298" y="-6968"/>
            <a:chExt cx="3917244" cy="1521582"/>
          </a:xfrm>
        </p:grpSpPr>
        <p:pic>
          <p:nvPicPr>
            <p:cNvPr id="6" name="Picture 5" descr="Icon&#10;&#10;Description automatically generated">
              <a:extLst>
                <a:ext uri="{FF2B5EF4-FFF2-40B4-BE49-F238E27FC236}">
                  <a16:creationId xmlns:a16="http://schemas.microsoft.com/office/drawing/2014/main" id="{152BB0DD-026E-4142-9631-8F3BA6B8F269}"/>
                </a:ext>
              </a:extLst>
            </p:cNvPr>
            <p:cNvPicPr>
              <a:picLocks noChangeAspect="1"/>
            </p:cNvPicPr>
            <p:nvPr/>
          </p:nvPicPr>
          <p:blipFill>
            <a:blip r:embed="rId2"/>
            <a:stretch>
              <a:fillRect/>
            </a:stretch>
          </p:blipFill>
          <p:spPr>
            <a:xfrm>
              <a:off x="9813749" y="-6968"/>
              <a:ext cx="1034874" cy="1034874"/>
            </a:xfrm>
            <a:prstGeom prst="rect">
              <a:avLst/>
            </a:prstGeom>
          </p:spPr>
        </p:pic>
        <p:sp>
          <p:nvSpPr>
            <p:cNvPr id="7" name="TextBox 6">
              <a:extLst>
                <a:ext uri="{FF2B5EF4-FFF2-40B4-BE49-F238E27FC236}">
                  <a16:creationId xmlns:a16="http://schemas.microsoft.com/office/drawing/2014/main" id="{5B9876FF-3AD8-8546-8CDD-9307EB7B667E}"/>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
        <p:nvSpPr>
          <p:cNvPr id="8" name="TextBox 7">
            <a:extLst>
              <a:ext uri="{FF2B5EF4-FFF2-40B4-BE49-F238E27FC236}">
                <a16:creationId xmlns:a16="http://schemas.microsoft.com/office/drawing/2014/main" id="{5109CBB6-AEA7-8B47-82F2-744496A8A1CD}"/>
              </a:ext>
            </a:extLst>
          </p:cNvPr>
          <p:cNvSpPr txBox="1"/>
          <p:nvPr/>
        </p:nvSpPr>
        <p:spPr>
          <a:xfrm>
            <a:off x="986691" y="1654175"/>
            <a:ext cx="10151390" cy="5262979"/>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1.Lim, Bee et al. “Enhanced Deep Residual Networks for Single Image Super-Resolution.” </a:t>
            </a:r>
            <a:r>
              <a:rPr lang="en-US" sz="2400" i="1" dirty="0">
                <a:latin typeface="Times New Roman" panose="02020603050405020304" pitchFamily="18" charset="0"/>
                <a:cs typeface="Times New Roman" panose="02020603050405020304" pitchFamily="18" charset="0"/>
              </a:rPr>
              <a:t>2017 IEEE Conference on Computer Vision and Pattern Recognition Workshops (CVPRW)</a:t>
            </a:r>
            <a:r>
              <a:rPr lang="en-US" sz="2400" dirty="0">
                <a:latin typeface="Times New Roman" panose="02020603050405020304" pitchFamily="18" charset="0"/>
                <a:cs typeface="Times New Roman" panose="02020603050405020304" pitchFamily="18" charset="0"/>
              </a:rPr>
              <a:t> (2017): 1132-1140.</a:t>
            </a:r>
          </a:p>
          <a:p>
            <a:r>
              <a:rPr lang="en-US" sz="2400" dirty="0">
                <a:latin typeface="Times New Roman" panose="02020603050405020304" pitchFamily="18" charset="0"/>
                <a:cs typeface="Times New Roman" panose="02020603050405020304" pitchFamily="18" charset="0"/>
              </a:rPr>
              <a:t>2. W. Shi, </a:t>
            </a:r>
            <a:r>
              <a:rPr lang="en-US" sz="2400" i="1" dirty="0">
                <a:latin typeface="Times New Roman" panose="02020603050405020304" pitchFamily="18" charset="0"/>
                <a:cs typeface="Times New Roman" panose="02020603050405020304" pitchFamily="18" charset="0"/>
              </a:rPr>
              <a:t>et al</a:t>
            </a:r>
            <a:r>
              <a:rPr lang="en-US" sz="2400" dirty="0">
                <a:latin typeface="Times New Roman" panose="02020603050405020304" pitchFamily="18" charset="0"/>
                <a:cs typeface="Times New Roman" panose="02020603050405020304" pitchFamily="18" charset="0"/>
              </a:rPr>
              <a:t>., "Real-Time Single Image and Video Super-Resolution Using an Efficient Sub-Pixel Convolutional Neural Network," in </a:t>
            </a:r>
            <a:r>
              <a:rPr lang="en-US" sz="2400" i="1" dirty="0">
                <a:latin typeface="Times New Roman" panose="02020603050405020304" pitchFamily="18" charset="0"/>
                <a:cs typeface="Times New Roman" panose="02020603050405020304" pitchFamily="18" charset="0"/>
              </a:rPr>
              <a:t>2016 IEEE Conference on Computer Vision and Pattern Recognition (CVPR)</a:t>
            </a:r>
            <a:r>
              <a:rPr lang="en-US" sz="2400" dirty="0">
                <a:latin typeface="Times New Roman" panose="02020603050405020304" pitchFamily="18" charset="0"/>
                <a:cs typeface="Times New Roman" panose="02020603050405020304" pitchFamily="18" charset="0"/>
              </a:rPr>
              <a:t>, Las Vegas, NV, USA, 2016 pp. 1874-1883</a:t>
            </a:r>
          </a:p>
          <a:p>
            <a:r>
              <a:rPr lang="en-US" sz="2400" dirty="0">
                <a:latin typeface="Times New Roman" panose="02020603050405020304" pitchFamily="18" charset="0"/>
                <a:cs typeface="Times New Roman" panose="02020603050405020304" pitchFamily="18" charset="0"/>
              </a:rPr>
              <a:t>3.Dong, Chao et al. “Accelerating the Super-Resolution Convolutional Neural Network.” </a:t>
            </a:r>
            <a:r>
              <a:rPr lang="en-US" sz="2400" i="1" dirty="0">
                <a:latin typeface="Times New Roman" panose="02020603050405020304" pitchFamily="18" charset="0"/>
                <a:cs typeface="Times New Roman" panose="02020603050405020304" pitchFamily="18" charset="0"/>
              </a:rPr>
              <a:t>ECCV</a:t>
            </a:r>
            <a:r>
              <a:rPr lang="en-US" sz="2400" dirty="0">
                <a:latin typeface="Times New Roman" panose="02020603050405020304" pitchFamily="18" charset="0"/>
                <a:cs typeface="Times New Roman" panose="02020603050405020304" pitchFamily="18" charset="0"/>
              </a:rPr>
              <a:t>(2016).</a:t>
            </a:r>
          </a:p>
          <a:p>
            <a:r>
              <a:rPr lang="en-US" sz="2400" dirty="0">
                <a:latin typeface="Times New Roman" panose="02020603050405020304" pitchFamily="18" charset="0"/>
                <a:cs typeface="Times New Roman" panose="02020603050405020304" pitchFamily="18" charset="0"/>
              </a:rPr>
              <a:t>4. Lai, W.-S., Huang, J.-B., Ahuja, N., and Yang, M.-H., “Fast and Accurate Image Super-Resolution with Deep Laplacian Pyramid Networks</a:t>
            </a:r>
          </a:p>
          <a:p>
            <a:r>
              <a:rPr lang="en-US" sz="2400" dirty="0">
                <a:latin typeface="Times New Roman" panose="02020603050405020304" pitchFamily="18" charset="0"/>
                <a:cs typeface="Times New Roman" panose="02020603050405020304" pitchFamily="18" charset="0"/>
              </a:rPr>
              <a:t>5. </a:t>
            </a:r>
            <a:r>
              <a:rPr lang="en-US" sz="2400" dirty="0" err="1">
                <a:latin typeface="Times New Roman" panose="02020603050405020304" pitchFamily="18" charset="0"/>
                <a:cs typeface="Times New Roman" panose="02020603050405020304" pitchFamily="18" charset="0"/>
              </a:rPr>
              <a:t>Szegedy</a:t>
            </a:r>
            <a:r>
              <a:rPr lang="en-US" sz="2400" dirty="0">
                <a:latin typeface="Times New Roman" panose="02020603050405020304" pitchFamily="18" charset="0"/>
                <a:cs typeface="Times New Roman" panose="02020603050405020304" pitchFamily="18" charset="0"/>
              </a:rPr>
              <a:t>, C., </a:t>
            </a:r>
            <a:r>
              <a:rPr lang="en-US" sz="2400" dirty="0" err="1">
                <a:latin typeface="Times New Roman" panose="02020603050405020304" pitchFamily="18" charset="0"/>
                <a:cs typeface="Times New Roman" panose="02020603050405020304" pitchFamily="18" charset="0"/>
              </a:rPr>
              <a:t>Ioffe</a:t>
            </a:r>
            <a:r>
              <a:rPr lang="en-US" sz="2400" dirty="0">
                <a:latin typeface="Times New Roman" panose="02020603050405020304" pitchFamily="18" charset="0"/>
                <a:cs typeface="Times New Roman" panose="02020603050405020304" pitchFamily="18" charset="0"/>
              </a:rPr>
              <a:t>, S., </a:t>
            </a:r>
            <a:r>
              <a:rPr lang="en-US" sz="2400" dirty="0" err="1">
                <a:latin typeface="Times New Roman" panose="02020603050405020304" pitchFamily="18" charset="0"/>
                <a:cs typeface="Times New Roman" panose="02020603050405020304" pitchFamily="18" charset="0"/>
              </a:rPr>
              <a:t>Vanhoucke</a:t>
            </a:r>
            <a:r>
              <a:rPr lang="en-US" sz="2400" dirty="0">
                <a:latin typeface="Times New Roman" panose="02020603050405020304" pitchFamily="18" charset="0"/>
                <a:cs typeface="Times New Roman" panose="02020603050405020304" pitchFamily="18" charset="0"/>
              </a:rPr>
              <a:t>, V., and Alemi, A., “Inception-v4, Inception-</a:t>
            </a:r>
            <a:r>
              <a:rPr lang="en-US" sz="2400" dirty="0" err="1">
                <a:latin typeface="Times New Roman" panose="02020603050405020304" pitchFamily="18" charset="0"/>
                <a:cs typeface="Times New Roman" panose="02020603050405020304" pitchFamily="18" charset="0"/>
              </a:rPr>
              <a:t>ResNet</a:t>
            </a:r>
            <a:r>
              <a:rPr lang="en-US" sz="2400" dirty="0">
                <a:latin typeface="Times New Roman" panose="02020603050405020304" pitchFamily="18" charset="0"/>
                <a:cs typeface="Times New Roman" panose="02020603050405020304" pitchFamily="18" charset="0"/>
              </a:rPr>
              <a:t> and the Impact of Residual Connections on Learning”, &lt;</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&gt;</a:t>
            </a:r>
            <a:r>
              <a:rPr lang="en-US" sz="2400" dirty="0" err="1">
                <a:latin typeface="Times New Roman" panose="02020603050405020304" pitchFamily="18" charset="0"/>
                <a:cs typeface="Times New Roman" panose="02020603050405020304" pitchFamily="18" charset="0"/>
              </a:rPr>
              <a:t>arXiv</a:t>
            </a:r>
            <a:r>
              <a:rPr lang="en-US" sz="2400" dirty="0">
                <a:latin typeface="Times New Roman" panose="02020603050405020304" pitchFamily="18" charset="0"/>
                <a:cs typeface="Times New Roman" panose="02020603050405020304" pitchFamily="18" charset="0"/>
              </a:rPr>
              <a:t> e-prints&lt;/</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&gt;, 2016.</a:t>
            </a:r>
          </a:p>
        </p:txBody>
      </p:sp>
    </p:spTree>
    <p:extLst>
      <p:ext uri="{BB962C8B-B14F-4D97-AF65-F5344CB8AC3E}">
        <p14:creationId xmlns:p14="http://schemas.microsoft.com/office/powerpoint/2010/main" val="829303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normAutofit/>
          </a:bodyPr>
          <a:lstStyle/>
          <a:p>
            <a:r>
              <a:rPr lang="en-US" altLang="zh-TW" sz="2400" dirty="0">
                <a:latin typeface="Times New Roman" panose="02020603050405020304" pitchFamily="18" charset="0"/>
                <a:cs typeface="Times New Roman" panose="02020603050405020304" pitchFamily="18" charset="0"/>
              </a:rPr>
              <a:t>Many new coming graduate students aren’t familiar in using microscope, such as SEM, TEM etc. A common question for them is hard to judge the quality of microscopic image, or have no way to fixing the image.</a:t>
            </a:r>
          </a:p>
          <a:p>
            <a:pPr marL="0" indent="0">
              <a:buNone/>
            </a:pPr>
            <a:endParaRPr lang="en-US" altLang="zh-TW" sz="2400" dirty="0"/>
          </a:p>
          <a:p>
            <a:r>
              <a:rPr lang="en-US" altLang="zh-TW" sz="2400" dirty="0">
                <a:latin typeface="Times New Roman" panose="02020603050405020304" pitchFamily="18" charset="0"/>
                <a:cs typeface="Times New Roman" panose="02020603050405020304" pitchFamily="18" charset="0"/>
              </a:rPr>
              <a:t>We decided to develop a software to distinguish whether the image is with surface charged, blurred, etc. Moreover, It will try to restore the image and provide suggestion for the student to improve their shooting technique.</a:t>
            </a:r>
            <a:endParaRPr lang="zh-TW" altLang="en-US" sz="2400" dirty="0">
              <a:latin typeface="Times New Roman" panose="02020603050405020304" pitchFamily="18" charset="0"/>
              <a:cs typeface="Times New Roman" panose="02020603050405020304" pitchFamily="18" charset="0"/>
            </a:endParaRPr>
          </a:p>
        </p:txBody>
      </p:sp>
      <p:sp>
        <p:nvSpPr>
          <p:cNvPr id="5" name="Title 4">
            <a:extLst>
              <a:ext uri="{FF2B5EF4-FFF2-40B4-BE49-F238E27FC236}">
                <a16:creationId xmlns:a16="http://schemas.microsoft.com/office/drawing/2014/main" id="{AED39472-0E0C-4F41-B2F3-1FE3D121D79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Background</a:t>
            </a:r>
          </a:p>
        </p:txBody>
      </p:sp>
      <p:grpSp>
        <p:nvGrpSpPr>
          <p:cNvPr id="12" name="Group 11">
            <a:extLst>
              <a:ext uri="{FF2B5EF4-FFF2-40B4-BE49-F238E27FC236}">
                <a16:creationId xmlns:a16="http://schemas.microsoft.com/office/drawing/2014/main" id="{4ACEB27F-DA5F-FE42-A159-DC67865BDAD3}"/>
              </a:ext>
            </a:extLst>
          </p:cNvPr>
          <p:cNvGrpSpPr/>
          <p:nvPr/>
        </p:nvGrpSpPr>
        <p:grpSpPr>
          <a:xfrm>
            <a:off x="9179459" y="-6968"/>
            <a:ext cx="3917244" cy="1521582"/>
            <a:chOff x="8626298" y="-6968"/>
            <a:chExt cx="3917244" cy="1521582"/>
          </a:xfrm>
        </p:grpSpPr>
        <p:pic>
          <p:nvPicPr>
            <p:cNvPr id="13" name="Picture 12" descr="Icon&#10;&#10;Description automatically generated">
              <a:extLst>
                <a:ext uri="{FF2B5EF4-FFF2-40B4-BE49-F238E27FC236}">
                  <a16:creationId xmlns:a16="http://schemas.microsoft.com/office/drawing/2014/main" id="{6AC7F30B-E54E-BD43-BE30-0220EC6E5F96}"/>
                </a:ext>
              </a:extLst>
            </p:cNvPr>
            <p:cNvPicPr>
              <a:picLocks noChangeAspect="1"/>
            </p:cNvPicPr>
            <p:nvPr/>
          </p:nvPicPr>
          <p:blipFill>
            <a:blip r:embed="rId2"/>
            <a:stretch>
              <a:fillRect/>
            </a:stretch>
          </p:blipFill>
          <p:spPr>
            <a:xfrm>
              <a:off x="9813749" y="-6968"/>
              <a:ext cx="1034874" cy="1034874"/>
            </a:xfrm>
            <a:prstGeom prst="rect">
              <a:avLst/>
            </a:prstGeom>
          </p:spPr>
        </p:pic>
        <p:sp>
          <p:nvSpPr>
            <p:cNvPr id="14" name="TextBox 13">
              <a:extLst>
                <a:ext uri="{FF2B5EF4-FFF2-40B4-BE49-F238E27FC236}">
                  <a16:creationId xmlns:a16="http://schemas.microsoft.com/office/drawing/2014/main" id="{B410D398-157D-5D49-88DB-A1822C3C3768}"/>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
        <p:nvSpPr>
          <p:cNvPr id="2" name="Slide Number Placeholder 1">
            <a:extLst>
              <a:ext uri="{FF2B5EF4-FFF2-40B4-BE49-F238E27FC236}">
                <a16:creationId xmlns:a16="http://schemas.microsoft.com/office/drawing/2014/main" id="{E847F59E-5991-F746-918E-2514F8BC1578}"/>
              </a:ext>
            </a:extLst>
          </p:cNvPr>
          <p:cNvSpPr>
            <a:spLocks noGrp="1"/>
          </p:cNvSpPr>
          <p:nvPr>
            <p:ph type="sldNum" sz="quarter" idx="12"/>
          </p:nvPr>
        </p:nvSpPr>
        <p:spPr/>
        <p:txBody>
          <a:bodyPr/>
          <a:lstStyle/>
          <a:p>
            <a:fld id="{E31FF634-58F8-734F-833E-B9F7AA66238C}" type="slidenum">
              <a:rPr lang="en-US" smtClean="0"/>
              <a:t>2</a:t>
            </a:fld>
            <a:endParaRPr lang="en-US"/>
          </a:p>
        </p:txBody>
      </p:sp>
    </p:spTree>
    <p:extLst>
      <p:ext uri="{BB962C8B-B14F-4D97-AF65-F5344CB8AC3E}">
        <p14:creationId xmlns:p14="http://schemas.microsoft.com/office/powerpoint/2010/main" val="668709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Times New Roman" panose="02020603050405020304" pitchFamily="18" charset="0"/>
                <a:cs typeface="Times New Roman" panose="02020603050405020304" pitchFamily="18" charset="0"/>
              </a:rPr>
              <a:t>Technologies</a:t>
            </a:r>
            <a:endParaRPr lang="zh-TW" altLang="en-US" dirty="0">
              <a:latin typeface="Times New Roman" panose="02020603050405020304" pitchFamily="18" charset="0"/>
              <a:cs typeface="Times New Roman" panose="02020603050405020304" pitchFamily="18" charset="0"/>
            </a:endParaRPr>
          </a:p>
        </p:txBody>
      </p:sp>
      <p:sp>
        <p:nvSpPr>
          <p:cNvPr id="3" name="內容版面配置區 2"/>
          <p:cNvSpPr>
            <a:spLocks noGrp="1"/>
          </p:cNvSpPr>
          <p:nvPr>
            <p:ph idx="1"/>
          </p:nvPr>
        </p:nvSpPr>
        <p:spPr/>
        <p:txBody>
          <a:bodyPr/>
          <a:lstStyle/>
          <a:p>
            <a:r>
              <a:rPr lang="en-US" altLang="zh-TW" dirty="0">
                <a:latin typeface="Times New Roman" panose="02020603050405020304" pitchFamily="18" charset="0"/>
                <a:cs typeface="Times New Roman" panose="02020603050405020304" pitchFamily="18" charset="0"/>
              </a:rPr>
              <a:t>CNN (Convolutional </a:t>
            </a:r>
            <a:r>
              <a:rPr lang="en-US" altLang="zh-TW" dirty="0" err="1">
                <a:latin typeface="Times New Roman" panose="02020603050405020304" pitchFamily="18" charset="0"/>
                <a:cs typeface="Times New Roman" panose="02020603050405020304" pitchFamily="18" charset="0"/>
              </a:rPr>
              <a:t>Nertal</a:t>
            </a:r>
            <a:r>
              <a:rPr lang="en-US" altLang="zh-TW" dirty="0">
                <a:latin typeface="Times New Roman" panose="02020603050405020304" pitchFamily="18" charset="0"/>
                <a:cs typeface="Times New Roman" panose="02020603050405020304" pitchFamily="18" charset="0"/>
              </a:rPr>
              <a:t> Network)</a:t>
            </a:r>
          </a:p>
          <a:p>
            <a:pPr lvl="1">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Classify the images by their quality for classification </a:t>
            </a:r>
          </a:p>
          <a:p>
            <a:pPr marL="457200" lvl="1" indent="0">
              <a:buNone/>
            </a:pPr>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OpenCV, pillow, </a:t>
            </a:r>
            <a:r>
              <a:rPr lang="en-US" altLang="zh-TW" dirty="0" err="1">
                <a:latin typeface="Times New Roman" panose="02020603050405020304" pitchFamily="18" charset="0"/>
                <a:cs typeface="Times New Roman" panose="02020603050405020304" pitchFamily="18" charset="0"/>
              </a:rPr>
              <a:t>inpaint_biharmonic</a:t>
            </a:r>
            <a:r>
              <a:rPr lang="en-US" altLang="zh-TW" dirty="0">
                <a:latin typeface="Times New Roman" panose="02020603050405020304" pitchFamily="18" charset="0"/>
                <a:cs typeface="Times New Roman" panose="02020603050405020304" pitchFamily="18" charset="0"/>
              </a:rPr>
              <a:t>()</a:t>
            </a:r>
          </a:p>
          <a:p>
            <a:pPr lvl="1">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Improve the resolution of the image</a:t>
            </a:r>
          </a:p>
          <a:p>
            <a:pPr lvl="1">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Remove the damaged part</a:t>
            </a:r>
          </a:p>
          <a:p>
            <a:pPr lvl="1">
              <a:buFont typeface="Wingdings" panose="05000000000000000000" pitchFamily="2" charset="2"/>
              <a:buChar char="Ø"/>
            </a:pPr>
            <a:r>
              <a:rPr lang="en-US" altLang="zh-TW" dirty="0">
                <a:latin typeface="Times New Roman" panose="02020603050405020304" pitchFamily="18" charset="0"/>
                <a:cs typeface="Times New Roman" panose="02020603050405020304" pitchFamily="18" charset="0"/>
              </a:rPr>
              <a:t>Imaging processing technique (</a:t>
            </a:r>
            <a:r>
              <a:rPr lang="en-US" altLang="zh-TW" dirty="0" err="1">
                <a:latin typeface="Times New Roman" panose="02020603050405020304" pitchFamily="18" charset="0"/>
                <a:cs typeface="Times New Roman" panose="02020603050405020304" pitchFamily="18" charset="0"/>
              </a:rPr>
              <a:t>img</a:t>
            </a:r>
            <a:r>
              <a:rPr lang="en-US" altLang="zh-TW" dirty="0">
                <a:latin typeface="Times New Roman" panose="02020603050405020304" pitchFamily="18" charset="0"/>
                <a:cs typeface="Times New Roman" panose="02020603050405020304" pitchFamily="18" charset="0"/>
              </a:rPr>
              <a:t>-processing, </a:t>
            </a:r>
            <a:r>
              <a:rPr lang="en-US" altLang="zh-TW" dirty="0" err="1">
                <a:latin typeface="Times New Roman" panose="02020603050405020304" pitchFamily="18" charset="0"/>
                <a:cs typeface="Times New Roman" panose="02020603050405020304" pitchFamily="18" charset="0"/>
              </a:rPr>
              <a:t>enhance_detail</a:t>
            </a:r>
            <a:r>
              <a:rPr lang="en-US" altLang="zh-TW"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EDSR</a:t>
            </a:r>
            <a:r>
              <a:rPr lang="en-US" baseline="30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a:t>
            </a:r>
            <a:r>
              <a:rPr lang="en-US" baseline="30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ESPCN</a:t>
            </a:r>
            <a:r>
              <a:rPr lang="en-US" baseline="30000" dirty="0">
                <a:latin typeface="Times New Roman" panose="02020603050405020304" pitchFamily="18" charset="0"/>
                <a:cs typeface="Times New Roman" panose="02020603050405020304" pitchFamily="18" charset="0"/>
              </a:rPr>
              <a:t>[2]</a:t>
            </a:r>
            <a:r>
              <a:rPr lang="en-US" dirty="0">
                <a:latin typeface="Times New Roman" panose="02020603050405020304" pitchFamily="18" charset="0"/>
                <a:cs typeface="Times New Roman" panose="02020603050405020304" pitchFamily="18" charset="0"/>
              </a:rPr>
              <a:t> , FSRCNN</a:t>
            </a:r>
            <a:r>
              <a:rPr lang="en-US" baseline="30000" dirty="0">
                <a:latin typeface="Times New Roman" panose="02020603050405020304" pitchFamily="18" charset="0"/>
                <a:cs typeface="Times New Roman" panose="02020603050405020304" pitchFamily="18" charset="0"/>
              </a:rPr>
              <a:t>[3]</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LapSCN</a:t>
            </a:r>
            <a:r>
              <a:rPr lang="en-US" baseline="30000" dirty="0">
                <a:latin typeface="Times New Roman" panose="02020603050405020304" pitchFamily="18" charset="0"/>
                <a:cs typeface="Times New Roman" panose="02020603050405020304" pitchFamily="18" charset="0"/>
              </a:rPr>
              <a:t>[4]</a:t>
            </a:r>
            <a:r>
              <a:rPr lang="en-US" dirty="0">
                <a:latin typeface="Times New Roman" panose="02020603050405020304" pitchFamily="18" charset="0"/>
                <a:cs typeface="Times New Roman" panose="02020603050405020304" pitchFamily="18" charset="0"/>
              </a:rPr>
              <a:t> </a:t>
            </a:r>
            <a:r>
              <a:rPr lang="en-US" altLang="zh-TW" dirty="0">
                <a:latin typeface="Times New Roman" panose="02020603050405020304" pitchFamily="18" charset="0"/>
                <a:cs typeface="Times New Roman" panose="02020603050405020304" pitchFamily="18" charset="0"/>
              </a:rPr>
              <a:t>)</a:t>
            </a:r>
          </a:p>
          <a:p>
            <a:pPr marL="457200" lvl="1" indent="0">
              <a:buNone/>
            </a:pPr>
            <a:endParaRPr lang="en-US" altLang="zh-TW" dirty="0"/>
          </a:p>
          <a:p>
            <a:pPr lvl="1">
              <a:buFont typeface="Wingdings" panose="05000000000000000000" pitchFamily="2" charset="2"/>
              <a:buChar char="Ø"/>
            </a:pPr>
            <a:endParaRPr lang="zh-TW" altLang="en-US" dirty="0"/>
          </a:p>
        </p:txBody>
      </p:sp>
      <p:grpSp>
        <p:nvGrpSpPr>
          <p:cNvPr id="8" name="Group 7">
            <a:extLst>
              <a:ext uri="{FF2B5EF4-FFF2-40B4-BE49-F238E27FC236}">
                <a16:creationId xmlns:a16="http://schemas.microsoft.com/office/drawing/2014/main" id="{8F367217-CD0B-F341-A39F-A5A331C6C179}"/>
              </a:ext>
            </a:extLst>
          </p:cNvPr>
          <p:cNvGrpSpPr/>
          <p:nvPr/>
        </p:nvGrpSpPr>
        <p:grpSpPr>
          <a:xfrm>
            <a:off x="9179459" y="-6968"/>
            <a:ext cx="3917244" cy="1521582"/>
            <a:chOff x="8626298" y="-6968"/>
            <a:chExt cx="3917244" cy="1521582"/>
          </a:xfrm>
        </p:grpSpPr>
        <p:pic>
          <p:nvPicPr>
            <p:cNvPr id="9" name="Picture 8" descr="Icon&#10;&#10;Description automatically generated">
              <a:extLst>
                <a:ext uri="{FF2B5EF4-FFF2-40B4-BE49-F238E27FC236}">
                  <a16:creationId xmlns:a16="http://schemas.microsoft.com/office/drawing/2014/main" id="{E70CBD3D-AC23-FF49-B055-FEB87A65D529}"/>
                </a:ext>
              </a:extLst>
            </p:cNvPr>
            <p:cNvPicPr>
              <a:picLocks noChangeAspect="1"/>
            </p:cNvPicPr>
            <p:nvPr/>
          </p:nvPicPr>
          <p:blipFill>
            <a:blip r:embed="rId2"/>
            <a:stretch>
              <a:fillRect/>
            </a:stretch>
          </p:blipFill>
          <p:spPr>
            <a:xfrm>
              <a:off x="9813749" y="-6968"/>
              <a:ext cx="1034874" cy="1034874"/>
            </a:xfrm>
            <a:prstGeom prst="rect">
              <a:avLst/>
            </a:prstGeom>
          </p:spPr>
        </p:pic>
        <p:sp>
          <p:nvSpPr>
            <p:cNvPr id="10" name="TextBox 9">
              <a:extLst>
                <a:ext uri="{FF2B5EF4-FFF2-40B4-BE49-F238E27FC236}">
                  <a16:creationId xmlns:a16="http://schemas.microsoft.com/office/drawing/2014/main" id="{B0D28FDA-A0E0-A343-8209-415376E26A91}"/>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
        <p:nvSpPr>
          <p:cNvPr id="4" name="Slide Number Placeholder 3">
            <a:extLst>
              <a:ext uri="{FF2B5EF4-FFF2-40B4-BE49-F238E27FC236}">
                <a16:creationId xmlns:a16="http://schemas.microsoft.com/office/drawing/2014/main" id="{87D04BE6-44C2-7943-B18C-828E10EF0E4B}"/>
              </a:ext>
            </a:extLst>
          </p:cNvPr>
          <p:cNvSpPr>
            <a:spLocks noGrp="1"/>
          </p:cNvSpPr>
          <p:nvPr>
            <p:ph type="sldNum" sz="quarter" idx="12"/>
          </p:nvPr>
        </p:nvSpPr>
        <p:spPr/>
        <p:txBody>
          <a:bodyPr/>
          <a:lstStyle/>
          <a:p>
            <a:fld id="{E31FF634-58F8-734F-833E-B9F7AA66238C}" type="slidenum">
              <a:rPr lang="en-US" smtClean="0"/>
              <a:t>3</a:t>
            </a:fld>
            <a:endParaRPr lang="en-US"/>
          </a:p>
        </p:txBody>
      </p:sp>
    </p:spTree>
    <p:extLst>
      <p:ext uri="{BB962C8B-B14F-4D97-AF65-F5344CB8AC3E}">
        <p14:creationId xmlns:p14="http://schemas.microsoft.com/office/powerpoint/2010/main" val="48843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9D9BD0C-1CE4-437E-8FE8-F5CA59FBA2A4}"/>
              </a:ext>
            </a:extLst>
          </p:cNvPr>
          <p:cNvSpPr>
            <a:spLocks noGrp="1"/>
          </p:cNvSpPr>
          <p:nvPr>
            <p:ph type="title"/>
          </p:nvPr>
        </p:nvSpPr>
        <p:spPr>
          <a:xfrm>
            <a:off x="5042647" y="398556"/>
            <a:ext cx="1385047" cy="1325563"/>
          </a:xfrm>
        </p:spPr>
        <p:txBody>
          <a:bodyPr/>
          <a:lstStyle/>
          <a:p>
            <a:r>
              <a:rPr lang="en-US" altLang="zh-TW" dirty="0"/>
              <a:t>CNN</a:t>
            </a:r>
            <a:endParaRPr lang="zh-TW" altLang="en-US" dirty="0"/>
          </a:p>
        </p:txBody>
      </p:sp>
      <p:sp>
        <p:nvSpPr>
          <p:cNvPr id="3" name="內容版面配置區 2">
            <a:extLst>
              <a:ext uri="{FF2B5EF4-FFF2-40B4-BE49-F238E27FC236}">
                <a16:creationId xmlns:a16="http://schemas.microsoft.com/office/drawing/2014/main" id="{C883465B-F321-4BB0-805D-C78DD914A4F6}"/>
              </a:ext>
            </a:extLst>
          </p:cNvPr>
          <p:cNvSpPr>
            <a:spLocks noGrp="1"/>
          </p:cNvSpPr>
          <p:nvPr>
            <p:ph idx="1"/>
          </p:nvPr>
        </p:nvSpPr>
        <p:spPr>
          <a:xfrm>
            <a:off x="838200" y="1825625"/>
            <a:ext cx="2792506" cy="3986239"/>
          </a:xfrm>
        </p:spPr>
        <p:txBody>
          <a:bodyPr>
            <a:noAutofit/>
          </a:bodyPr>
          <a:lstStyle/>
          <a:p>
            <a:r>
              <a:rPr lang="en-US" altLang="zh-TW" sz="2000" dirty="0">
                <a:latin typeface="Times New Roman" panose="02020603050405020304" pitchFamily="18" charset="0"/>
                <a:cs typeface="Times New Roman" panose="02020603050405020304" pitchFamily="18" charset="0"/>
              </a:rPr>
              <a:t>Training parameter :</a:t>
            </a:r>
          </a:p>
          <a:p>
            <a:r>
              <a:rPr lang="en-US" altLang="zh-TW" sz="2000" b="0" dirty="0">
                <a:solidFill>
                  <a:srgbClr val="008000"/>
                </a:solidFill>
                <a:effectLst/>
                <a:latin typeface="Times New Roman" panose="02020603050405020304" pitchFamily="18" charset="0"/>
                <a:cs typeface="Times New Roman" panose="02020603050405020304" pitchFamily="18" charset="0"/>
              </a:rPr>
              <a:t>#hyperparamters </a:t>
            </a:r>
            <a:endParaRPr lang="en-US" altLang="zh-TW" sz="2000" b="0" dirty="0">
              <a:solidFill>
                <a:srgbClr val="000000"/>
              </a:solidFill>
              <a:effectLst/>
              <a:latin typeface="Times New Roman" panose="02020603050405020304" pitchFamily="18" charset="0"/>
              <a:cs typeface="Times New Roman" panose="02020603050405020304" pitchFamily="18" charset="0"/>
            </a:endParaRPr>
          </a:p>
          <a:p>
            <a:r>
              <a:rPr lang="en-US" altLang="zh-TW" sz="2000" b="0" dirty="0" err="1">
                <a:solidFill>
                  <a:srgbClr val="000000"/>
                </a:solidFill>
                <a:effectLst/>
                <a:latin typeface="Times New Roman" panose="02020603050405020304" pitchFamily="18" charset="0"/>
                <a:cs typeface="Times New Roman" panose="02020603050405020304" pitchFamily="18" charset="0"/>
              </a:rPr>
              <a:t>nclasses</a:t>
            </a:r>
            <a:r>
              <a:rPr lang="en-US" altLang="zh-TW" sz="2000" b="0" dirty="0">
                <a:solidFill>
                  <a:srgbClr val="000000"/>
                </a:solidFill>
                <a:effectLst/>
                <a:latin typeface="Times New Roman" panose="02020603050405020304" pitchFamily="18" charset="0"/>
                <a:cs typeface="Times New Roman" panose="02020603050405020304" pitchFamily="18" charset="0"/>
              </a:rPr>
              <a:t> = </a:t>
            </a:r>
            <a:r>
              <a:rPr lang="en-US" altLang="zh-TW" sz="2000" b="0" dirty="0">
                <a:solidFill>
                  <a:srgbClr val="09885A"/>
                </a:solidFill>
                <a:effectLst/>
                <a:latin typeface="Times New Roman" panose="02020603050405020304" pitchFamily="18" charset="0"/>
                <a:cs typeface="Times New Roman" panose="02020603050405020304" pitchFamily="18" charset="0"/>
              </a:rPr>
              <a:t>3</a:t>
            </a:r>
            <a:endParaRPr lang="en-US" altLang="zh-TW" sz="2000" b="0" dirty="0">
              <a:solidFill>
                <a:srgbClr val="000000"/>
              </a:solidFill>
              <a:effectLst/>
              <a:latin typeface="Times New Roman" panose="02020603050405020304" pitchFamily="18" charset="0"/>
              <a:cs typeface="Times New Roman" panose="02020603050405020304" pitchFamily="18" charset="0"/>
            </a:endParaRPr>
          </a:p>
          <a:p>
            <a:r>
              <a:rPr lang="en-US" altLang="zh-TW" sz="2000" b="0" dirty="0" err="1">
                <a:solidFill>
                  <a:srgbClr val="000000"/>
                </a:solidFill>
                <a:effectLst/>
                <a:latin typeface="Times New Roman" panose="02020603050405020304" pitchFamily="18" charset="0"/>
                <a:cs typeface="Times New Roman" panose="02020603050405020304" pitchFamily="18" charset="0"/>
              </a:rPr>
              <a:t>nchannels</a:t>
            </a:r>
            <a:r>
              <a:rPr lang="en-US" altLang="zh-TW" sz="2000" b="0" dirty="0">
                <a:solidFill>
                  <a:srgbClr val="000000"/>
                </a:solidFill>
                <a:effectLst/>
                <a:latin typeface="Times New Roman" panose="02020603050405020304" pitchFamily="18" charset="0"/>
                <a:cs typeface="Times New Roman" panose="02020603050405020304" pitchFamily="18" charset="0"/>
              </a:rPr>
              <a:t> = </a:t>
            </a:r>
            <a:r>
              <a:rPr lang="en-US" altLang="zh-TW" sz="2000" b="0" dirty="0">
                <a:solidFill>
                  <a:srgbClr val="09885A"/>
                </a:solidFill>
                <a:effectLst/>
                <a:latin typeface="Times New Roman" panose="02020603050405020304" pitchFamily="18" charset="0"/>
                <a:cs typeface="Times New Roman" panose="02020603050405020304" pitchFamily="18" charset="0"/>
              </a:rPr>
              <a:t>3</a:t>
            </a:r>
            <a:r>
              <a:rPr lang="en-US" altLang="zh-TW" sz="2000" b="0" dirty="0">
                <a:solidFill>
                  <a:srgbClr val="000000"/>
                </a:solidFill>
                <a:effectLst/>
                <a:latin typeface="Times New Roman" panose="02020603050405020304" pitchFamily="18" charset="0"/>
                <a:cs typeface="Times New Roman" panose="02020603050405020304" pitchFamily="18" charset="0"/>
              </a:rPr>
              <a:t> </a:t>
            </a:r>
          </a:p>
          <a:p>
            <a:r>
              <a:rPr lang="en-US" altLang="zh-TW" sz="2000" b="0" dirty="0" err="1">
                <a:solidFill>
                  <a:srgbClr val="000000"/>
                </a:solidFill>
                <a:effectLst/>
                <a:latin typeface="Times New Roman" panose="02020603050405020304" pitchFamily="18" charset="0"/>
                <a:cs typeface="Times New Roman" panose="02020603050405020304" pitchFamily="18" charset="0"/>
              </a:rPr>
              <a:t>imagesize</a:t>
            </a:r>
            <a:r>
              <a:rPr lang="en-US" altLang="zh-TW" sz="2000" b="0" dirty="0">
                <a:solidFill>
                  <a:srgbClr val="000000"/>
                </a:solidFill>
                <a:effectLst/>
                <a:latin typeface="Times New Roman" panose="02020603050405020304" pitchFamily="18" charset="0"/>
                <a:cs typeface="Times New Roman" panose="02020603050405020304" pitchFamily="18" charset="0"/>
              </a:rPr>
              <a:t>=(</a:t>
            </a:r>
            <a:r>
              <a:rPr lang="en-US" altLang="zh-TW" sz="2000" b="0" dirty="0">
                <a:solidFill>
                  <a:srgbClr val="09885A"/>
                </a:solidFill>
                <a:effectLst/>
                <a:latin typeface="Times New Roman" panose="02020603050405020304" pitchFamily="18" charset="0"/>
                <a:cs typeface="Times New Roman" panose="02020603050405020304" pitchFamily="18" charset="0"/>
              </a:rPr>
              <a:t>300</a:t>
            </a:r>
            <a:r>
              <a:rPr lang="en-US" altLang="zh-TW" sz="2000" b="0" dirty="0">
                <a:solidFill>
                  <a:srgbClr val="000000"/>
                </a:solidFill>
                <a:effectLst/>
                <a:latin typeface="Times New Roman" panose="02020603050405020304" pitchFamily="18" charset="0"/>
                <a:cs typeface="Times New Roman" panose="02020603050405020304" pitchFamily="18" charset="0"/>
              </a:rPr>
              <a:t>,</a:t>
            </a:r>
            <a:r>
              <a:rPr lang="en-US" altLang="zh-TW" sz="2000" b="0" dirty="0">
                <a:solidFill>
                  <a:srgbClr val="09885A"/>
                </a:solidFill>
                <a:effectLst/>
                <a:latin typeface="Times New Roman" panose="02020603050405020304" pitchFamily="18" charset="0"/>
                <a:cs typeface="Times New Roman" panose="02020603050405020304" pitchFamily="18" charset="0"/>
              </a:rPr>
              <a:t>300</a:t>
            </a:r>
            <a:r>
              <a:rPr lang="en-US" altLang="zh-TW" sz="2000" b="0" dirty="0">
                <a:solidFill>
                  <a:srgbClr val="000000"/>
                </a:solidFill>
                <a:effectLst/>
                <a:latin typeface="Times New Roman" panose="02020603050405020304" pitchFamily="18" charset="0"/>
                <a:cs typeface="Times New Roman" panose="02020603050405020304" pitchFamily="18" charset="0"/>
              </a:rPr>
              <a:t>)</a:t>
            </a:r>
          </a:p>
          <a:p>
            <a:r>
              <a:rPr lang="en-US" altLang="zh-TW" sz="2000" b="0" dirty="0" err="1">
                <a:solidFill>
                  <a:srgbClr val="000000"/>
                </a:solidFill>
                <a:effectLst/>
                <a:latin typeface="Times New Roman" panose="02020603050405020304" pitchFamily="18" charset="0"/>
                <a:cs typeface="Times New Roman" panose="02020603050405020304" pitchFamily="18" charset="0"/>
              </a:rPr>
              <a:t>batchsize</a:t>
            </a:r>
            <a:r>
              <a:rPr lang="en-US" altLang="zh-TW" sz="2000" b="0" dirty="0">
                <a:solidFill>
                  <a:srgbClr val="000000"/>
                </a:solidFill>
                <a:effectLst/>
                <a:latin typeface="Times New Roman" panose="02020603050405020304" pitchFamily="18" charset="0"/>
                <a:cs typeface="Times New Roman" panose="02020603050405020304" pitchFamily="18" charset="0"/>
              </a:rPr>
              <a:t>=</a:t>
            </a:r>
            <a:r>
              <a:rPr lang="en-US" altLang="zh-TW" sz="2000" b="0" dirty="0">
                <a:solidFill>
                  <a:srgbClr val="09885A"/>
                </a:solidFill>
                <a:effectLst/>
                <a:latin typeface="Times New Roman" panose="02020603050405020304" pitchFamily="18" charset="0"/>
                <a:cs typeface="Times New Roman" panose="02020603050405020304" pitchFamily="18" charset="0"/>
              </a:rPr>
              <a:t>20</a:t>
            </a:r>
            <a:r>
              <a:rPr lang="en-US" altLang="zh-TW" sz="2000" b="0" dirty="0">
                <a:solidFill>
                  <a:srgbClr val="000000"/>
                </a:solidFill>
                <a:effectLst/>
                <a:latin typeface="Times New Roman" panose="02020603050405020304" pitchFamily="18" charset="0"/>
                <a:cs typeface="Times New Roman" panose="02020603050405020304" pitchFamily="18" charset="0"/>
              </a:rPr>
              <a:t>  </a:t>
            </a:r>
          </a:p>
          <a:p>
            <a:r>
              <a:rPr lang="en-US" altLang="zh-TW" sz="2000" b="0" dirty="0">
                <a:solidFill>
                  <a:srgbClr val="000000"/>
                </a:solidFill>
                <a:effectLst/>
                <a:latin typeface="Times New Roman" panose="02020603050405020304" pitchFamily="18" charset="0"/>
                <a:cs typeface="Times New Roman" panose="02020603050405020304" pitchFamily="18" charset="0"/>
              </a:rPr>
              <a:t>epochs=</a:t>
            </a:r>
            <a:r>
              <a:rPr lang="en-US" altLang="zh-TW" sz="2000" b="0" dirty="0">
                <a:solidFill>
                  <a:srgbClr val="09885A"/>
                </a:solidFill>
                <a:effectLst/>
                <a:latin typeface="Times New Roman" panose="02020603050405020304" pitchFamily="18" charset="0"/>
                <a:cs typeface="Times New Roman" panose="02020603050405020304" pitchFamily="18" charset="0"/>
              </a:rPr>
              <a:t>20</a:t>
            </a:r>
            <a:endParaRPr lang="en-US" altLang="zh-TW" sz="2000" b="0" dirty="0">
              <a:solidFill>
                <a:srgbClr val="000000"/>
              </a:solidFill>
              <a:effectLst/>
              <a:latin typeface="Times New Roman" panose="02020603050405020304" pitchFamily="18" charset="0"/>
              <a:cs typeface="Times New Roman" panose="02020603050405020304" pitchFamily="18" charset="0"/>
            </a:endParaRPr>
          </a:p>
          <a:p>
            <a:endParaRPr lang="en-US" altLang="zh-TW" sz="2000" dirty="0">
              <a:latin typeface="Times New Roman" panose="02020603050405020304" pitchFamily="18" charset="0"/>
              <a:cs typeface="Times New Roman" panose="02020603050405020304" pitchFamily="18" charset="0"/>
            </a:endParaRPr>
          </a:p>
          <a:p>
            <a:endParaRPr lang="zh-TW" altLang="en-US" sz="20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544F49B6-7ECD-424B-B9B7-9B9CACE79883}"/>
              </a:ext>
            </a:extLst>
          </p:cNvPr>
          <p:cNvSpPr>
            <a:spLocks noGrp="1"/>
          </p:cNvSpPr>
          <p:nvPr>
            <p:ph type="sldNum" sz="quarter" idx="12"/>
          </p:nvPr>
        </p:nvSpPr>
        <p:spPr/>
        <p:txBody>
          <a:bodyPr/>
          <a:lstStyle/>
          <a:p>
            <a:fld id="{E31FF634-58F8-734F-833E-B9F7AA66238C}" type="slidenum">
              <a:rPr lang="en-US" smtClean="0"/>
              <a:t>4</a:t>
            </a:fld>
            <a:endParaRPr lang="en-US"/>
          </a:p>
        </p:txBody>
      </p:sp>
      <p:sp>
        <p:nvSpPr>
          <p:cNvPr id="5" name="文字方塊 4">
            <a:extLst>
              <a:ext uri="{FF2B5EF4-FFF2-40B4-BE49-F238E27FC236}">
                <a16:creationId xmlns:a16="http://schemas.microsoft.com/office/drawing/2014/main" id="{5399A922-0828-4095-B4B0-8D08C9F3E343}"/>
              </a:ext>
            </a:extLst>
          </p:cNvPr>
          <p:cNvSpPr txBox="1"/>
          <p:nvPr/>
        </p:nvSpPr>
        <p:spPr>
          <a:xfrm>
            <a:off x="3881717" y="1825625"/>
            <a:ext cx="2967318" cy="4401205"/>
          </a:xfrm>
          <a:prstGeom prst="rect">
            <a:avLst/>
          </a:prstGeom>
          <a:noFill/>
        </p:spPr>
        <p:txBody>
          <a:bodyPr wrap="square" rtlCol="0">
            <a:spAutoFit/>
          </a:bodyPr>
          <a:lstStyle/>
          <a:p>
            <a:r>
              <a:rPr lang="en-US" altLang="zh-TW" sz="2000" dirty="0">
                <a:latin typeface="Times New Roman" panose="02020603050405020304" pitchFamily="18" charset="0"/>
                <a:cs typeface="Times New Roman" panose="02020603050405020304" pitchFamily="18" charset="0"/>
              </a:rPr>
              <a:t>Total number of picture:</a:t>
            </a:r>
          </a:p>
          <a:p>
            <a:r>
              <a:rPr lang="en-US" altLang="zh-TW" sz="2000" dirty="0">
                <a:latin typeface="Times New Roman" panose="02020603050405020304" pitchFamily="18" charset="0"/>
                <a:cs typeface="Times New Roman" panose="02020603050405020304" pitchFamily="18" charset="0"/>
              </a:rPr>
              <a:t>Clear:500</a:t>
            </a:r>
          </a:p>
          <a:p>
            <a:r>
              <a:rPr lang="en-US" altLang="zh-TW" sz="2000" dirty="0">
                <a:latin typeface="Times New Roman" panose="02020603050405020304" pitchFamily="18" charset="0"/>
                <a:cs typeface="Times New Roman" panose="02020603050405020304" pitchFamily="18" charset="0"/>
              </a:rPr>
              <a:t>Blur:  500</a:t>
            </a:r>
          </a:p>
          <a:p>
            <a:r>
              <a:rPr lang="en-US" altLang="zh-TW" sz="2000" dirty="0">
                <a:latin typeface="Times New Roman" panose="02020603050405020304" pitchFamily="18" charset="0"/>
                <a:cs typeface="Times New Roman" panose="02020603050405020304" pitchFamily="18" charset="0"/>
              </a:rPr>
              <a:t>Surface charge: 400</a:t>
            </a:r>
          </a:p>
          <a:p>
            <a:r>
              <a:rPr lang="en-US" altLang="zh-TW" sz="2000" dirty="0">
                <a:latin typeface="Times New Roman" panose="02020603050405020304" pitchFamily="18" charset="0"/>
                <a:cs typeface="Times New Roman" panose="02020603050405020304" pitchFamily="18" charset="0"/>
              </a:rPr>
              <a:t>Total = 1400</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picture distribution:</a:t>
            </a:r>
          </a:p>
          <a:p>
            <a:r>
              <a:rPr lang="en-US" altLang="zh-TW" sz="2000" dirty="0">
                <a:latin typeface="Times New Roman" panose="02020603050405020304" pitchFamily="18" charset="0"/>
                <a:cs typeface="Times New Roman" panose="02020603050405020304" pitchFamily="18" charset="0"/>
              </a:rPr>
              <a:t>80% total image =1120</a:t>
            </a:r>
          </a:p>
          <a:p>
            <a:r>
              <a:rPr lang="en-US" altLang="zh-TW" sz="2000" dirty="0">
                <a:latin typeface="Times New Roman" panose="02020603050405020304" pitchFamily="18" charset="0"/>
                <a:cs typeface="Times New Roman" panose="02020603050405020304" pitchFamily="18" charset="0"/>
              </a:rPr>
              <a:t>Train:896</a:t>
            </a:r>
          </a:p>
          <a:p>
            <a:r>
              <a:rPr lang="en-US" altLang="zh-TW" sz="2000" dirty="0">
                <a:latin typeface="Times New Roman" panose="02020603050405020304" pitchFamily="18" charset="0"/>
                <a:cs typeface="Times New Roman" panose="02020603050405020304" pitchFamily="18" charset="0"/>
              </a:rPr>
              <a:t>Validation:224 (80% of train)</a:t>
            </a:r>
          </a:p>
          <a:p>
            <a:endParaRPr lang="en-US" altLang="zh-TW" sz="2000" dirty="0">
              <a:latin typeface="Times New Roman" panose="02020603050405020304" pitchFamily="18" charset="0"/>
              <a:cs typeface="Times New Roman" panose="02020603050405020304" pitchFamily="18" charset="0"/>
            </a:endParaRPr>
          </a:p>
          <a:p>
            <a:r>
              <a:rPr lang="en-US" altLang="zh-TW" sz="2000" dirty="0">
                <a:latin typeface="Times New Roman" panose="02020603050405020304" pitchFamily="18" charset="0"/>
                <a:cs typeface="Times New Roman" panose="02020603050405020304" pitchFamily="18" charset="0"/>
              </a:rPr>
              <a:t>Test:280 (20% of total image)</a:t>
            </a:r>
          </a:p>
        </p:txBody>
      </p:sp>
      <p:cxnSp>
        <p:nvCxnSpPr>
          <p:cNvPr id="7" name="直線接點 6">
            <a:extLst>
              <a:ext uri="{FF2B5EF4-FFF2-40B4-BE49-F238E27FC236}">
                <a16:creationId xmlns:a16="http://schemas.microsoft.com/office/drawing/2014/main" id="{2C5295EE-DEF8-4DE9-B25F-185DDDAFE6C2}"/>
              </a:ext>
            </a:extLst>
          </p:cNvPr>
          <p:cNvCxnSpPr/>
          <p:nvPr/>
        </p:nvCxnSpPr>
        <p:spPr>
          <a:xfrm>
            <a:off x="5997388" y="3756212"/>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文字方塊 7">
            <a:extLst>
              <a:ext uri="{FF2B5EF4-FFF2-40B4-BE49-F238E27FC236}">
                <a16:creationId xmlns:a16="http://schemas.microsoft.com/office/drawing/2014/main" id="{7A9E7671-CC63-47A9-AE2A-22974E79B078}"/>
              </a:ext>
            </a:extLst>
          </p:cNvPr>
          <p:cNvSpPr txBox="1"/>
          <p:nvPr/>
        </p:nvSpPr>
        <p:spPr>
          <a:xfrm>
            <a:off x="7077637" y="1807695"/>
            <a:ext cx="2967318" cy="2554545"/>
          </a:xfrm>
          <a:prstGeom prst="rect">
            <a:avLst/>
          </a:prstGeom>
          <a:noFill/>
        </p:spPr>
        <p:txBody>
          <a:bodyPr wrap="square" rtlCol="0">
            <a:spAutoFit/>
          </a:bodyPr>
          <a:lstStyle/>
          <a:p>
            <a:r>
              <a:rPr lang="en-US" altLang="zh-TW" sz="2000" dirty="0" err="1">
                <a:latin typeface="Times New Roman" panose="02020603050405020304" pitchFamily="18" charset="0"/>
                <a:cs typeface="Times New Roman" panose="02020603050405020304" pitchFamily="18" charset="0"/>
              </a:rPr>
              <a:t>Basemodel</a:t>
            </a:r>
            <a:r>
              <a:rPr lang="en-US" altLang="zh-TW" sz="2000"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altLang="zh-TW" sz="2000" dirty="0">
                <a:latin typeface="Times New Roman" panose="02020603050405020304" pitchFamily="18" charset="0"/>
                <a:cs typeface="Times New Roman" panose="02020603050405020304" pitchFamily="18" charset="0"/>
              </a:rPr>
              <a:t>densenet121</a:t>
            </a:r>
          </a:p>
          <a:p>
            <a:pPr marL="285750" indent="-285750">
              <a:buFont typeface="Arial" panose="020B0604020202020204" pitchFamily="34" charset="0"/>
              <a:buChar char="•"/>
            </a:pPr>
            <a:r>
              <a:rPr lang="en-US" altLang="zh-TW" sz="2000" dirty="0">
                <a:latin typeface="Times New Roman" panose="02020603050405020304" pitchFamily="18" charset="0"/>
                <a:cs typeface="Times New Roman" panose="02020603050405020304" pitchFamily="18" charset="0"/>
              </a:rPr>
              <a:t>Low  file size</a:t>
            </a:r>
          </a:p>
          <a:p>
            <a:pPr marL="285750" indent="-285750">
              <a:buFont typeface="Arial" panose="020B0604020202020204" pitchFamily="34" charset="0"/>
              <a:buChar char="•"/>
            </a:pPr>
            <a:r>
              <a:rPr lang="en-US" altLang="zh-TW" sz="2000" dirty="0">
                <a:latin typeface="Times New Roman" panose="02020603050405020304" pitchFamily="18" charset="0"/>
                <a:cs typeface="Times New Roman" panose="02020603050405020304" pitchFamily="18" charset="0"/>
              </a:rPr>
              <a:t>Fast</a:t>
            </a:r>
          </a:p>
          <a:p>
            <a:pPr marL="285750" indent="-285750">
              <a:buFont typeface="Arial" panose="020B0604020202020204" pitchFamily="34" charset="0"/>
              <a:buChar char="•"/>
            </a:pPr>
            <a:r>
              <a:rPr lang="en-US" altLang="zh-TW" sz="2000" dirty="0">
                <a:latin typeface="Times New Roman" panose="02020603050405020304" pitchFamily="18" charset="0"/>
                <a:cs typeface="Times New Roman" panose="02020603050405020304" pitchFamily="18" charset="0"/>
              </a:rPr>
              <a:t>Accuracy ~88.57%</a:t>
            </a:r>
          </a:p>
          <a:p>
            <a:pPr marL="285750" indent="-285750">
              <a:buFont typeface="Arial" panose="020B0604020202020204" pitchFamily="34" charset="0"/>
              <a:buChar char="•"/>
            </a:pPr>
            <a:r>
              <a:rPr lang="en-US" altLang="zh-TW" sz="2000" dirty="0">
                <a:latin typeface="Times New Roman" panose="02020603050405020304" pitchFamily="18" charset="0"/>
                <a:cs typeface="Times New Roman" panose="02020603050405020304" pitchFamily="18" charset="0"/>
              </a:rPr>
              <a:t>Validation accuracy ~88.18%</a:t>
            </a:r>
          </a:p>
          <a:p>
            <a:pPr marL="285750" indent="-285750">
              <a:buFont typeface="Arial" panose="020B0604020202020204" pitchFamily="34" charset="0"/>
              <a:buChar char="•"/>
            </a:pPr>
            <a:endParaRPr lang="zh-TW" altLang="en-US" sz="2000" dirty="0">
              <a:latin typeface="Times New Roman" panose="02020603050405020304" pitchFamily="18" charset="0"/>
              <a:cs typeface="Times New Roman" panose="02020603050405020304" pitchFamily="18" charset="0"/>
            </a:endParaRPr>
          </a:p>
        </p:txBody>
      </p:sp>
      <p:grpSp>
        <p:nvGrpSpPr>
          <p:cNvPr id="9" name="Group 8">
            <a:extLst>
              <a:ext uri="{FF2B5EF4-FFF2-40B4-BE49-F238E27FC236}">
                <a16:creationId xmlns:a16="http://schemas.microsoft.com/office/drawing/2014/main" id="{21BA743D-66E7-2745-9151-7DA1834CEB92}"/>
              </a:ext>
            </a:extLst>
          </p:cNvPr>
          <p:cNvGrpSpPr/>
          <p:nvPr/>
        </p:nvGrpSpPr>
        <p:grpSpPr>
          <a:xfrm>
            <a:off x="9179459" y="-6968"/>
            <a:ext cx="3917244" cy="1521582"/>
            <a:chOff x="8626298" y="-6968"/>
            <a:chExt cx="3917244" cy="1521582"/>
          </a:xfrm>
        </p:grpSpPr>
        <p:pic>
          <p:nvPicPr>
            <p:cNvPr id="10" name="Picture 9" descr="Icon&#10;&#10;Description automatically generated">
              <a:extLst>
                <a:ext uri="{FF2B5EF4-FFF2-40B4-BE49-F238E27FC236}">
                  <a16:creationId xmlns:a16="http://schemas.microsoft.com/office/drawing/2014/main" id="{D3FBBEC2-2057-9843-99EF-525690D47B34}"/>
                </a:ext>
              </a:extLst>
            </p:cNvPr>
            <p:cNvPicPr>
              <a:picLocks noChangeAspect="1"/>
            </p:cNvPicPr>
            <p:nvPr/>
          </p:nvPicPr>
          <p:blipFill>
            <a:blip r:embed="rId2"/>
            <a:stretch>
              <a:fillRect/>
            </a:stretch>
          </p:blipFill>
          <p:spPr>
            <a:xfrm>
              <a:off x="9813749" y="-6968"/>
              <a:ext cx="1034874" cy="1034874"/>
            </a:xfrm>
            <a:prstGeom prst="rect">
              <a:avLst/>
            </a:prstGeom>
          </p:spPr>
        </p:pic>
        <p:sp>
          <p:nvSpPr>
            <p:cNvPr id="11" name="TextBox 10">
              <a:extLst>
                <a:ext uri="{FF2B5EF4-FFF2-40B4-BE49-F238E27FC236}">
                  <a16:creationId xmlns:a16="http://schemas.microsoft.com/office/drawing/2014/main" id="{F991CE5D-464F-5940-BA2A-FA9810540DF1}"/>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Tree>
    <p:extLst>
      <p:ext uri="{BB962C8B-B14F-4D97-AF65-F5344CB8AC3E}">
        <p14:creationId xmlns:p14="http://schemas.microsoft.com/office/powerpoint/2010/main" val="3860856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9D9BD0C-1CE4-437E-8FE8-F5CA59FBA2A4}"/>
              </a:ext>
            </a:extLst>
          </p:cNvPr>
          <p:cNvSpPr>
            <a:spLocks noGrp="1"/>
          </p:cNvSpPr>
          <p:nvPr>
            <p:ph type="title"/>
          </p:nvPr>
        </p:nvSpPr>
        <p:spPr>
          <a:xfrm>
            <a:off x="5042647" y="398556"/>
            <a:ext cx="1385047" cy="1325563"/>
          </a:xfrm>
        </p:spPr>
        <p:txBody>
          <a:bodyPr/>
          <a:lstStyle/>
          <a:p>
            <a:r>
              <a:rPr lang="en-US" altLang="zh-TW" dirty="0"/>
              <a:t>CNN</a:t>
            </a:r>
            <a:endParaRPr lang="zh-TW" altLang="en-US" dirty="0"/>
          </a:p>
        </p:txBody>
      </p:sp>
      <p:sp>
        <p:nvSpPr>
          <p:cNvPr id="4" name="投影片編號版面配置區 3">
            <a:extLst>
              <a:ext uri="{FF2B5EF4-FFF2-40B4-BE49-F238E27FC236}">
                <a16:creationId xmlns:a16="http://schemas.microsoft.com/office/drawing/2014/main" id="{544F49B6-7ECD-424B-B9B7-9B9CACE79883}"/>
              </a:ext>
            </a:extLst>
          </p:cNvPr>
          <p:cNvSpPr>
            <a:spLocks noGrp="1"/>
          </p:cNvSpPr>
          <p:nvPr>
            <p:ph type="sldNum" sz="quarter" idx="12"/>
          </p:nvPr>
        </p:nvSpPr>
        <p:spPr/>
        <p:txBody>
          <a:bodyPr/>
          <a:lstStyle/>
          <a:p>
            <a:fld id="{E31FF634-58F8-734F-833E-B9F7AA66238C}" type="slidenum">
              <a:rPr lang="en-US" smtClean="0"/>
              <a:t>5</a:t>
            </a:fld>
            <a:endParaRPr lang="en-US"/>
          </a:p>
        </p:txBody>
      </p:sp>
      <p:cxnSp>
        <p:nvCxnSpPr>
          <p:cNvPr id="7" name="直線接點 6">
            <a:extLst>
              <a:ext uri="{FF2B5EF4-FFF2-40B4-BE49-F238E27FC236}">
                <a16:creationId xmlns:a16="http://schemas.microsoft.com/office/drawing/2014/main" id="{2C5295EE-DEF8-4DE9-B25F-185DDDAFE6C2}"/>
              </a:ext>
            </a:extLst>
          </p:cNvPr>
          <p:cNvCxnSpPr/>
          <p:nvPr/>
        </p:nvCxnSpPr>
        <p:spPr>
          <a:xfrm>
            <a:off x="5997388" y="3756212"/>
            <a:ext cx="0" cy="0"/>
          </a:xfrm>
          <a:prstGeom prst="line">
            <a:avLst/>
          </a:prstGeom>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A0193627-D801-41F0-B52D-3D8BDE34DDA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96007" y="1503059"/>
            <a:ext cx="6883452" cy="5324720"/>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3D2DEF1C-B887-1449-A3BA-1F40C785659E}"/>
              </a:ext>
            </a:extLst>
          </p:cNvPr>
          <p:cNvGrpSpPr/>
          <p:nvPr/>
        </p:nvGrpSpPr>
        <p:grpSpPr>
          <a:xfrm>
            <a:off x="9179459" y="-6968"/>
            <a:ext cx="3917244" cy="1521582"/>
            <a:chOff x="8626298" y="-6968"/>
            <a:chExt cx="3917244" cy="1521582"/>
          </a:xfrm>
        </p:grpSpPr>
        <p:pic>
          <p:nvPicPr>
            <p:cNvPr id="8" name="Picture 7" descr="Icon&#10;&#10;Description automatically generated">
              <a:extLst>
                <a:ext uri="{FF2B5EF4-FFF2-40B4-BE49-F238E27FC236}">
                  <a16:creationId xmlns:a16="http://schemas.microsoft.com/office/drawing/2014/main" id="{CFAC15EC-A059-ED4A-AF63-D27735140164}"/>
                </a:ext>
              </a:extLst>
            </p:cNvPr>
            <p:cNvPicPr>
              <a:picLocks noChangeAspect="1"/>
            </p:cNvPicPr>
            <p:nvPr/>
          </p:nvPicPr>
          <p:blipFill>
            <a:blip r:embed="rId3"/>
            <a:stretch>
              <a:fillRect/>
            </a:stretch>
          </p:blipFill>
          <p:spPr>
            <a:xfrm>
              <a:off x="9813749" y="-6968"/>
              <a:ext cx="1034874" cy="1034874"/>
            </a:xfrm>
            <a:prstGeom prst="rect">
              <a:avLst/>
            </a:prstGeom>
          </p:spPr>
        </p:pic>
        <p:sp>
          <p:nvSpPr>
            <p:cNvPr id="9" name="TextBox 8">
              <a:extLst>
                <a:ext uri="{FF2B5EF4-FFF2-40B4-BE49-F238E27FC236}">
                  <a16:creationId xmlns:a16="http://schemas.microsoft.com/office/drawing/2014/main" id="{4C3CAC99-CA69-7241-9FA4-67DE7FC711EE}"/>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Tree>
    <p:extLst>
      <p:ext uri="{BB962C8B-B14F-4D97-AF65-F5344CB8AC3E}">
        <p14:creationId xmlns:p14="http://schemas.microsoft.com/office/powerpoint/2010/main" val="1615514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C4C8A-4876-854A-8AD5-747D61D71C02}"/>
              </a:ext>
            </a:extLst>
          </p:cNvPr>
          <p:cNvSpPr>
            <a:spLocks noGrp="1"/>
          </p:cNvSpPr>
          <p:nvPr>
            <p:ph type="title"/>
          </p:nvPr>
        </p:nvSpPr>
        <p:spPr/>
        <p:txBody>
          <a:bodyPr/>
          <a:lstStyle/>
          <a:p>
            <a:endParaRPr lang="en-US" dirty="0"/>
          </a:p>
        </p:txBody>
      </p:sp>
      <p:pic>
        <p:nvPicPr>
          <p:cNvPr id="9" name="Content Placeholder 8" descr="A butterfly on a flower&#10;&#10;Description automatically generated">
            <a:extLst>
              <a:ext uri="{FF2B5EF4-FFF2-40B4-BE49-F238E27FC236}">
                <a16:creationId xmlns:a16="http://schemas.microsoft.com/office/drawing/2014/main" id="{35C0FE1A-5838-E941-93DC-2F91DB0C0FC2}"/>
              </a:ext>
            </a:extLst>
          </p:cNvPr>
          <p:cNvPicPr>
            <a:picLocks noGrp="1" noChangeAspect="1"/>
          </p:cNvPicPr>
          <p:nvPr>
            <p:ph idx="1"/>
          </p:nvPr>
        </p:nvPicPr>
        <p:blipFill>
          <a:blip r:embed="rId2"/>
          <a:stretch>
            <a:fillRect/>
          </a:stretch>
        </p:blipFill>
        <p:spPr>
          <a:xfrm>
            <a:off x="414787" y="1390599"/>
            <a:ext cx="3917097" cy="2880468"/>
          </a:xfrm>
        </p:spPr>
      </p:pic>
      <p:sp>
        <p:nvSpPr>
          <p:cNvPr id="4" name="Slide Number Placeholder 3">
            <a:extLst>
              <a:ext uri="{FF2B5EF4-FFF2-40B4-BE49-F238E27FC236}">
                <a16:creationId xmlns:a16="http://schemas.microsoft.com/office/drawing/2014/main" id="{8941098C-E6DA-B04F-A8E9-A4D126B8FD25}"/>
              </a:ext>
            </a:extLst>
          </p:cNvPr>
          <p:cNvSpPr>
            <a:spLocks noGrp="1"/>
          </p:cNvSpPr>
          <p:nvPr>
            <p:ph type="sldNum" sz="quarter" idx="12"/>
          </p:nvPr>
        </p:nvSpPr>
        <p:spPr/>
        <p:txBody>
          <a:bodyPr/>
          <a:lstStyle/>
          <a:p>
            <a:fld id="{E31FF634-58F8-734F-833E-B9F7AA66238C}" type="slidenum">
              <a:rPr lang="en-US" smtClean="0"/>
              <a:t>6</a:t>
            </a:fld>
            <a:endParaRPr lang="en-US"/>
          </a:p>
        </p:txBody>
      </p:sp>
      <p:grpSp>
        <p:nvGrpSpPr>
          <p:cNvPr id="5" name="Group 4">
            <a:extLst>
              <a:ext uri="{FF2B5EF4-FFF2-40B4-BE49-F238E27FC236}">
                <a16:creationId xmlns:a16="http://schemas.microsoft.com/office/drawing/2014/main" id="{3580254C-938F-3B40-932F-2435EB5612EC}"/>
              </a:ext>
            </a:extLst>
          </p:cNvPr>
          <p:cNvGrpSpPr/>
          <p:nvPr/>
        </p:nvGrpSpPr>
        <p:grpSpPr>
          <a:xfrm>
            <a:off x="9179459" y="-6968"/>
            <a:ext cx="3917244" cy="1521582"/>
            <a:chOff x="8626298" y="-6968"/>
            <a:chExt cx="3917244" cy="1521582"/>
          </a:xfrm>
        </p:grpSpPr>
        <p:pic>
          <p:nvPicPr>
            <p:cNvPr id="6" name="Picture 5" descr="Icon&#10;&#10;Description automatically generated">
              <a:extLst>
                <a:ext uri="{FF2B5EF4-FFF2-40B4-BE49-F238E27FC236}">
                  <a16:creationId xmlns:a16="http://schemas.microsoft.com/office/drawing/2014/main" id="{F76FCED9-4C52-D54E-8741-8A46D102CBD3}"/>
                </a:ext>
              </a:extLst>
            </p:cNvPr>
            <p:cNvPicPr>
              <a:picLocks noChangeAspect="1"/>
            </p:cNvPicPr>
            <p:nvPr/>
          </p:nvPicPr>
          <p:blipFill>
            <a:blip r:embed="rId3"/>
            <a:stretch>
              <a:fillRect/>
            </a:stretch>
          </p:blipFill>
          <p:spPr>
            <a:xfrm>
              <a:off x="9813749" y="-6968"/>
              <a:ext cx="1034874" cy="1034874"/>
            </a:xfrm>
            <a:prstGeom prst="rect">
              <a:avLst/>
            </a:prstGeom>
          </p:spPr>
        </p:pic>
        <p:sp>
          <p:nvSpPr>
            <p:cNvPr id="7" name="TextBox 6">
              <a:extLst>
                <a:ext uri="{FF2B5EF4-FFF2-40B4-BE49-F238E27FC236}">
                  <a16:creationId xmlns:a16="http://schemas.microsoft.com/office/drawing/2014/main" id="{02800BF9-707E-7342-97CC-874464541539}"/>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pic>
        <p:nvPicPr>
          <p:cNvPr id="11" name="Picture 10" descr="A group of butterflies&#10;&#10;Description automatically generated with low confidence">
            <a:extLst>
              <a:ext uri="{FF2B5EF4-FFF2-40B4-BE49-F238E27FC236}">
                <a16:creationId xmlns:a16="http://schemas.microsoft.com/office/drawing/2014/main" id="{68A53A0D-B41D-654E-BED1-388E2F947B3E}"/>
              </a:ext>
            </a:extLst>
          </p:cNvPr>
          <p:cNvPicPr>
            <a:picLocks noChangeAspect="1"/>
          </p:cNvPicPr>
          <p:nvPr/>
        </p:nvPicPr>
        <p:blipFill>
          <a:blip r:embed="rId4"/>
          <a:stretch>
            <a:fillRect/>
          </a:stretch>
        </p:blipFill>
        <p:spPr>
          <a:xfrm>
            <a:off x="4331884" y="1431054"/>
            <a:ext cx="6035026" cy="5107858"/>
          </a:xfrm>
          <a:prstGeom prst="rect">
            <a:avLst/>
          </a:prstGeom>
        </p:spPr>
      </p:pic>
      <p:sp>
        <p:nvSpPr>
          <p:cNvPr id="12" name="TextBox 11">
            <a:extLst>
              <a:ext uri="{FF2B5EF4-FFF2-40B4-BE49-F238E27FC236}">
                <a16:creationId xmlns:a16="http://schemas.microsoft.com/office/drawing/2014/main" id="{E1A099C5-1875-3E4E-83DD-82ECA113D989}"/>
              </a:ext>
            </a:extLst>
          </p:cNvPr>
          <p:cNvSpPr txBox="1"/>
          <p:nvPr/>
        </p:nvSpPr>
        <p:spPr>
          <a:xfrm>
            <a:off x="4520537" y="6445528"/>
            <a:ext cx="6881247" cy="369332"/>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https://</a:t>
            </a:r>
            <a:r>
              <a:rPr lang="en-US" i="1" dirty="0" err="1">
                <a:latin typeface="Times New Roman" panose="02020603050405020304" pitchFamily="18" charset="0"/>
                <a:cs typeface="Times New Roman" panose="02020603050405020304" pitchFamily="18" charset="0"/>
              </a:rPr>
              <a:t>learnopencv.com</a:t>
            </a:r>
            <a:r>
              <a:rPr lang="en-US" i="1" dirty="0">
                <a:latin typeface="Times New Roman" panose="02020603050405020304" pitchFamily="18" charset="0"/>
                <a:cs typeface="Times New Roman" panose="02020603050405020304" pitchFamily="18" charset="0"/>
              </a:rPr>
              <a:t>/super-resolution-in-</a:t>
            </a:r>
            <a:r>
              <a:rPr lang="en-US" i="1" dirty="0" err="1">
                <a:latin typeface="Times New Roman" panose="02020603050405020304" pitchFamily="18" charset="0"/>
                <a:cs typeface="Times New Roman" panose="02020603050405020304" pitchFamily="18" charset="0"/>
              </a:rPr>
              <a:t>opencv</a:t>
            </a:r>
            <a:r>
              <a:rPr lang="en-US" i="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773687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7BE53-03BD-7F41-82AF-DA760782F70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7E12A8B-7FB8-EB4E-ABB6-27F066860FAC}"/>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385D4FAF-5188-0C49-84FA-F4014BDF40C0}"/>
              </a:ext>
            </a:extLst>
          </p:cNvPr>
          <p:cNvSpPr>
            <a:spLocks noGrp="1"/>
          </p:cNvSpPr>
          <p:nvPr>
            <p:ph type="sldNum" sz="quarter" idx="12"/>
          </p:nvPr>
        </p:nvSpPr>
        <p:spPr/>
        <p:txBody>
          <a:bodyPr/>
          <a:lstStyle/>
          <a:p>
            <a:fld id="{E31FF634-58F8-734F-833E-B9F7AA66238C}" type="slidenum">
              <a:rPr lang="en-US" smtClean="0"/>
              <a:t>7</a:t>
            </a:fld>
            <a:endParaRPr lang="en-US"/>
          </a:p>
        </p:txBody>
      </p:sp>
      <p:pic>
        <p:nvPicPr>
          <p:cNvPr id="5" name="Content Placeholder 4" descr="A close-up of a fetus&#10;&#10;Description automatically generated with medium confidence">
            <a:extLst>
              <a:ext uri="{FF2B5EF4-FFF2-40B4-BE49-F238E27FC236}">
                <a16:creationId xmlns:a16="http://schemas.microsoft.com/office/drawing/2014/main" id="{5D733609-31F2-AC4C-835E-9D306270610D}"/>
              </a:ext>
            </a:extLst>
          </p:cNvPr>
          <p:cNvPicPr>
            <a:picLocks noChangeAspect="1"/>
          </p:cNvPicPr>
          <p:nvPr/>
        </p:nvPicPr>
        <p:blipFill>
          <a:blip r:embed="rId2"/>
          <a:stretch>
            <a:fillRect/>
          </a:stretch>
        </p:blipFill>
        <p:spPr>
          <a:xfrm>
            <a:off x="456360" y="-30552"/>
            <a:ext cx="3372424" cy="3080530"/>
          </a:xfrm>
          <a:prstGeom prst="rect">
            <a:avLst/>
          </a:prstGeom>
        </p:spPr>
      </p:pic>
      <p:pic>
        <p:nvPicPr>
          <p:cNvPr id="6" name="Picture 5" descr="A close-up of a fetus&#10;&#10;Description automatically generated with low confidence">
            <a:extLst>
              <a:ext uri="{FF2B5EF4-FFF2-40B4-BE49-F238E27FC236}">
                <a16:creationId xmlns:a16="http://schemas.microsoft.com/office/drawing/2014/main" id="{223048EF-E497-C842-AD42-41D39DD03AB5}"/>
              </a:ext>
            </a:extLst>
          </p:cNvPr>
          <p:cNvPicPr>
            <a:picLocks noChangeAspect="1"/>
          </p:cNvPicPr>
          <p:nvPr/>
        </p:nvPicPr>
        <p:blipFill>
          <a:blip r:embed="rId3"/>
          <a:stretch>
            <a:fillRect/>
          </a:stretch>
        </p:blipFill>
        <p:spPr>
          <a:xfrm>
            <a:off x="4028295" y="15484"/>
            <a:ext cx="3372425" cy="3080531"/>
          </a:xfrm>
          <a:prstGeom prst="rect">
            <a:avLst/>
          </a:prstGeom>
        </p:spPr>
      </p:pic>
      <p:pic>
        <p:nvPicPr>
          <p:cNvPr id="7" name="Picture 6" descr="A close-up of a fetus&#10;&#10;Description automatically generated with medium confidence">
            <a:extLst>
              <a:ext uri="{FF2B5EF4-FFF2-40B4-BE49-F238E27FC236}">
                <a16:creationId xmlns:a16="http://schemas.microsoft.com/office/drawing/2014/main" id="{FAE15774-19BE-324F-9E93-AD6D9D4BD579}"/>
              </a:ext>
            </a:extLst>
          </p:cNvPr>
          <p:cNvPicPr>
            <a:picLocks noChangeAspect="1"/>
          </p:cNvPicPr>
          <p:nvPr/>
        </p:nvPicPr>
        <p:blipFill>
          <a:blip r:embed="rId4"/>
          <a:stretch>
            <a:fillRect/>
          </a:stretch>
        </p:blipFill>
        <p:spPr>
          <a:xfrm>
            <a:off x="7981372" y="15483"/>
            <a:ext cx="3372427" cy="3080532"/>
          </a:xfrm>
          <a:prstGeom prst="rect">
            <a:avLst/>
          </a:prstGeom>
        </p:spPr>
      </p:pic>
      <p:pic>
        <p:nvPicPr>
          <p:cNvPr id="8" name="Picture 7" descr="A close-up of a fetus&#10;&#10;Description automatically generated with medium confidence">
            <a:extLst>
              <a:ext uri="{FF2B5EF4-FFF2-40B4-BE49-F238E27FC236}">
                <a16:creationId xmlns:a16="http://schemas.microsoft.com/office/drawing/2014/main" id="{0EF9C31F-E3FE-3747-B1EE-31A063EF3CB9}"/>
              </a:ext>
            </a:extLst>
          </p:cNvPr>
          <p:cNvPicPr>
            <a:picLocks noChangeAspect="1"/>
          </p:cNvPicPr>
          <p:nvPr/>
        </p:nvPicPr>
        <p:blipFill>
          <a:blip r:embed="rId5"/>
          <a:stretch>
            <a:fillRect/>
          </a:stretch>
        </p:blipFill>
        <p:spPr>
          <a:xfrm>
            <a:off x="7981371" y="3329390"/>
            <a:ext cx="3372427" cy="3080532"/>
          </a:xfrm>
          <a:prstGeom prst="rect">
            <a:avLst/>
          </a:prstGeom>
        </p:spPr>
      </p:pic>
      <p:pic>
        <p:nvPicPr>
          <p:cNvPr id="9" name="Picture 8" descr="A close-up of a fetus&#10;&#10;Description automatically generated with medium confidence">
            <a:extLst>
              <a:ext uri="{FF2B5EF4-FFF2-40B4-BE49-F238E27FC236}">
                <a16:creationId xmlns:a16="http://schemas.microsoft.com/office/drawing/2014/main" id="{FD434CF8-59AB-324F-A868-5FB106460C54}"/>
              </a:ext>
            </a:extLst>
          </p:cNvPr>
          <p:cNvPicPr>
            <a:picLocks noChangeAspect="1"/>
          </p:cNvPicPr>
          <p:nvPr/>
        </p:nvPicPr>
        <p:blipFill>
          <a:blip r:embed="rId6"/>
          <a:stretch>
            <a:fillRect/>
          </a:stretch>
        </p:blipFill>
        <p:spPr>
          <a:xfrm>
            <a:off x="4028295" y="3246437"/>
            <a:ext cx="3554053" cy="3246438"/>
          </a:xfrm>
          <a:prstGeom prst="rect">
            <a:avLst/>
          </a:prstGeom>
        </p:spPr>
      </p:pic>
      <p:sp>
        <p:nvSpPr>
          <p:cNvPr id="10" name="TextBox 9">
            <a:extLst>
              <a:ext uri="{FF2B5EF4-FFF2-40B4-BE49-F238E27FC236}">
                <a16:creationId xmlns:a16="http://schemas.microsoft.com/office/drawing/2014/main" id="{EDC23EB4-74CF-D84A-893D-CB4A6D22AB68}"/>
              </a:ext>
            </a:extLst>
          </p:cNvPr>
          <p:cNvSpPr txBox="1"/>
          <p:nvPr/>
        </p:nvSpPr>
        <p:spPr>
          <a:xfrm>
            <a:off x="5247108" y="2986560"/>
            <a:ext cx="2353123"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ESDR</a:t>
            </a:r>
          </a:p>
        </p:txBody>
      </p:sp>
      <p:sp>
        <p:nvSpPr>
          <p:cNvPr id="11" name="TextBox 10">
            <a:extLst>
              <a:ext uri="{FF2B5EF4-FFF2-40B4-BE49-F238E27FC236}">
                <a16:creationId xmlns:a16="http://schemas.microsoft.com/office/drawing/2014/main" id="{84502C27-2030-9147-B2F3-1102845B723E}"/>
              </a:ext>
            </a:extLst>
          </p:cNvPr>
          <p:cNvSpPr txBox="1"/>
          <p:nvPr/>
        </p:nvSpPr>
        <p:spPr>
          <a:xfrm>
            <a:off x="9185695" y="3002519"/>
            <a:ext cx="2353123"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ESPCN</a:t>
            </a:r>
          </a:p>
        </p:txBody>
      </p:sp>
      <p:sp>
        <p:nvSpPr>
          <p:cNvPr id="12" name="TextBox 11">
            <a:extLst>
              <a:ext uri="{FF2B5EF4-FFF2-40B4-BE49-F238E27FC236}">
                <a16:creationId xmlns:a16="http://schemas.microsoft.com/office/drawing/2014/main" id="{6D2F0F79-BEA5-EB4A-B826-80BD4D4F1E69}"/>
              </a:ext>
            </a:extLst>
          </p:cNvPr>
          <p:cNvSpPr txBox="1"/>
          <p:nvPr/>
        </p:nvSpPr>
        <p:spPr>
          <a:xfrm>
            <a:off x="5340701" y="6409922"/>
            <a:ext cx="2353123" cy="461665"/>
          </a:xfrm>
          <a:prstGeom prst="rect">
            <a:avLst/>
          </a:prstGeom>
          <a:noFill/>
        </p:spPr>
        <p:txBody>
          <a:bodyPr wrap="square" rtlCol="0">
            <a:spAutoFit/>
          </a:bodyPr>
          <a:lstStyle/>
          <a:p>
            <a:r>
              <a:rPr lang="en-US" sz="2400" dirty="0" err="1">
                <a:latin typeface="Times New Roman" panose="02020603050405020304" pitchFamily="18" charset="0"/>
                <a:cs typeface="Times New Roman" panose="02020603050405020304" pitchFamily="18" charset="0"/>
              </a:rPr>
              <a:t>LapSRN</a:t>
            </a:r>
            <a:endParaRPr lang="en-US" sz="24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18818BFA-5C45-1245-82CB-5D8496F9861D}"/>
              </a:ext>
            </a:extLst>
          </p:cNvPr>
          <p:cNvSpPr txBox="1"/>
          <p:nvPr/>
        </p:nvSpPr>
        <p:spPr>
          <a:xfrm>
            <a:off x="9185694" y="6409922"/>
            <a:ext cx="2353123"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FSRCNN</a:t>
            </a:r>
          </a:p>
        </p:txBody>
      </p:sp>
    </p:spTree>
    <p:extLst>
      <p:ext uri="{BB962C8B-B14F-4D97-AF65-F5344CB8AC3E}">
        <p14:creationId xmlns:p14="http://schemas.microsoft.com/office/powerpoint/2010/main" val="1948505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46BD4-BA2D-C04D-A9C6-875C71CF2EB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Computer Architecture (EDSR)</a:t>
            </a:r>
          </a:p>
        </p:txBody>
      </p:sp>
      <p:pic>
        <p:nvPicPr>
          <p:cNvPr id="9" name="Content Placeholder 8" descr="Diagram&#10;&#10;Description automatically generated">
            <a:extLst>
              <a:ext uri="{FF2B5EF4-FFF2-40B4-BE49-F238E27FC236}">
                <a16:creationId xmlns:a16="http://schemas.microsoft.com/office/drawing/2014/main" id="{DE9EAE08-3744-D64F-848C-BC122EA45DC9}"/>
              </a:ext>
            </a:extLst>
          </p:cNvPr>
          <p:cNvPicPr>
            <a:picLocks noGrp="1" noChangeAspect="1"/>
          </p:cNvPicPr>
          <p:nvPr>
            <p:ph idx="1"/>
          </p:nvPr>
        </p:nvPicPr>
        <p:blipFill rotWithShape="1">
          <a:blip r:embed="rId2"/>
          <a:srcRect b="15727"/>
          <a:stretch/>
        </p:blipFill>
        <p:spPr>
          <a:xfrm>
            <a:off x="511485" y="1690688"/>
            <a:ext cx="5536342" cy="3666974"/>
          </a:xfrm>
        </p:spPr>
      </p:pic>
      <p:sp>
        <p:nvSpPr>
          <p:cNvPr id="4" name="Slide Number Placeholder 3">
            <a:extLst>
              <a:ext uri="{FF2B5EF4-FFF2-40B4-BE49-F238E27FC236}">
                <a16:creationId xmlns:a16="http://schemas.microsoft.com/office/drawing/2014/main" id="{76EAFABE-B0E9-5749-B63D-503F54D19F5F}"/>
              </a:ext>
            </a:extLst>
          </p:cNvPr>
          <p:cNvSpPr>
            <a:spLocks noGrp="1"/>
          </p:cNvSpPr>
          <p:nvPr>
            <p:ph type="sldNum" sz="quarter" idx="12"/>
          </p:nvPr>
        </p:nvSpPr>
        <p:spPr/>
        <p:txBody>
          <a:bodyPr/>
          <a:lstStyle/>
          <a:p>
            <a:fld id="{E31FF634-58F8-734F-833E-B9F7AA66238C}" type="slidenum">
              <a:rPr lang="en-US" smtClean="0"/>
              <a:t>8</a:t>
            </a:fld>
            <a:endParaRPr lang="en-US"/>
          </a:p>
        </p:txBody>
      </p:sp>
      <p:grpSp>
        <p:nvGrpSpPr>
          <p:cNvPr id="5" name="Group 4">
            <a:extLst>
              <a:ext uri="{FF2B5EF4-FFF2-40B4-BE49-F238E27FC236}">
                <a16:creationId xmlns:a16="http://schemas.microsoft.com/office/drawing/2014/main" id="{40AAC566-0801-4D43-8C44-AC8784BF81A6}"/>
              </a:ext>
            </a:extLst>
          </p:cNvPr>
          <p:cNvGrpSpPr/>
          <p:nvPr/>
        </p:nvGrpSpPr>
        <p:grpSpPr>
          <a:xfrm>
            <a:off x="9179459" y="-6968"/>
            <a:ext cx="3917244" cy="1521582"/>
            <a:chOff x="8626298" y="-6968"/>
            <a:chExt cx="3917244" cy="1521582"/>
          </a:xfrm>
        </p:grpSpPr>
        <p:pic>
          <p:nvPicPr>
            <p:cNvPr id="6" name="Picture 5" descr="Icon&#10;&#10;Description automatically generated">
              <a:extLst>
                <a:ext uri="{FF2B5EF4-FFF2-40B4-BE49-F238E27FC236}">
                  <a16:creationId xmlns:a16="http://schemas.microsoft.com/office/drawing/2014/main" id="{22E6858C-8720-6B4B-B157-A94ACC80FA9A}"/>
                </a:ext>
              </a:extLst>
            </p:cNvPr>
            <p:cNvPicPr>
              <a:picLocks noChangeAspect="1"/>
            </p:cNvPicPr>
            <p:nvPr/>
          </p:nvPicPr>
          <p:blipFill>
            <a:blip r:embed="rId3"/>
            <a:stretch>
              <a:fillRect/>
            </a:stretch>
          </p:blipFill>
          <p:spPr>
            <a:xfrm>
              <a:off x="9813749" y="-6968"/>
              <a:ext cx="1034874" cy="1034874"/>
            </a:xfrm>
            <a:prstGeom prst="rect">
              <a:avLst/>
            </a:prstGeom>
          </p:spPr>
        </p:pic>
        <p:sp>
          <p:nvSpPr>
            <p:cNvPr id="7" name="TextBox 6">
              <a:extLst>
                <a:ext uri="{FF2B5EF4-FFF2-40B4-BE49-F238E27FC236}">
                  <a16:creationId xmlns:a16="http://schemas.microsoft.com/office/drawing/2014/main" id="{FE0D0A4E-FDE1-C349-A597-DA17A6E68DA1}"/>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pic>
        <p:nvPicPr>
          <p:cNvPr id="11" name="Picture 10" descr="Diagram&#10;&#10;Description automatically generated">
            <a:extLst>
              <a:ext uri="{FF2B5EF4-FFF2-40B4-BE49-F238E27FC236}">
                <a16:creationId xmlns:a16="http://schemas.microsoft.com/office/drawing/2014/main" id="{23E1AEB7-3C7E-F543-AE0C-0DF9AB7F9277}"/>
              </a:ext>
            </a:extLst>
          </p:cNvPr>
          <p:cNvPicPr>
            <a:picLocks noChangeAspect="1"/>
          </p:cNvPicPr>
          <p:nvPr/>
        </p:nvPicPr>
        <p:blipFill>
          <a:blip r:embed="rId4"/>
          <a:stretch>
            <a:fillRect/>
          </a:stretch>
        </p:blipFill>
        <p:spPr>
          <a:xfrm>
            <a:off x="6072564" y="1894351"/>
            <a:ext cx="5400254" cy="3302764"/>
          </a:xfrm>
          <a:prstGeom prst="rect">
            <a:avLst/>
          </a:prstGeom>
        </p:spPr>
      </p:pic>
      <p:sp>
        <p:nvSpPr>
          <p:cNvPr id="12" name="Frame 11">
            <a:extLst>
              <a:ext uri="{FF2B5EF4-FFF2-40B4-BE49-F238E27FC236}">
                <a16:creationId xmlns:a16="http://schemas.microsoft.com/office/drawing/2014/main" id="{2B8F550D-F0D3-F94B-B375-775698F005B9}"/>
              </a:ext>
            </a:extLst>
          </p:cNvPr>
          <p:cNvSpPr/>
          <p:nvPr/>
        </p:nvSpPr>
        <p:spPr>
          <a:xfrm>
            <a:off x="4587498" y="2526224"/>
            <a:ext cx="1437082" cy="1348352"/>
          </a:xfrm>
          <a:prstGeom prst="frame">
            <a:avLst>
              <a:gd name="adj1" fmla="val 215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4" name="Straight Arrow Connector 13">
            <a:extLst>
              <a:ext uri="{FF2B5EF4-FFF2-40B4-BE49-F238E27FC236}">
                <a16:creationId xmlns:a16="http://schemas.microsoft.com/office/drawing/2014/main" id="{EF389218-ABEB-1A45-A5BC-719D391F2FFF}"/>
              </a:ext>
            </a:extLst>
          </p:cNvPr>
          <p:cNvCxnSpPr/>
          <p:nvPr/>
        </p:nvCxnSpPr>
        <p:spPr>
          <a:xfrm flipV="1">
            <a:off x="6047827" y="2062781"/>
            <a:ext cx="1313868" cy="41694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a:extLst>
              <a:ext uri="{FF2B5EF4-FFF2-40B4-BE49-F238E27FC236}">
                <a16:creationId xmlns:a16="http://schemas.microsoft.com/office/drawing/2014/main" id="{AA03C98C-0A1A-9C43-9A4E-D2E372A897B1}"/>
              </a:ext>
            </a:extLst>
          </p:cNvPr>
          <p:cNvCxnSpPr>
            <a:cxnSpLocks/>
          </p:cNvCxnSpPr>
          <p:nvPr/>
        </p:nvCxnSpPr>
        <p:spPr>
          <a:xfrm>
            <a:off x="6024580" y="3838422"/>
            <a:ext cx="1337115" cy="87169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Rectangle 18">
            <a:extLst>
              <a:ext uri="{FF2B5EF4-FFF2-40B4-BE49-F238E27FC236}">
                <a16:creationId xmlns:a16="http://schemas.microsoft.com/office/drawing/2014/main" id="{23DBE7C3-C25B-8B48-81D6-7037FA433524}"/>
              </a:ext>
            </a:extLst>
          </p:cNvPr>
          <p:cNvSpPr/>
          <p:nvPr/>
        </p:nvSpPr>
        <p:spPr>
          <a:xfrm>
            <a:off x="745210" y="5452873"/>
            <a:ext cx="5400004" cy="923330"/>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Fig 1: Comparison of residual blocks, applied proposed </a:t>
            </a:r>
          </a:p>
          <a:p>
            <a:r>
              <a:rPr lang="en-US" dirty="0">
                <a:latin typeface="Times New Roman" panose="02020603050405020304" pitchFamily="18" charset="0"/>
                <a:cs typeface="Times New Roman" panose="02020603050405020304" pitchFamily="18" charset="0"/>
              </a:rPr>
              <a:t>model in this project .</a:t>
            </a:r>
          </a:p>
          <a:p>
            <a:endParaRPr lang="en-US" dirty="0">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C81EE862-D232-0C4A-A632-65E2485BA0F7}"/>
              </a:ext>
            </a:extLst>
          </p:cNvPr>
          <p:cNvSpPr/>
          <p:nvPr/>
        </p:nvSpPr>
        <p:spPr>
          <a:xfrm>
            <a:off x="6952347" y="5422474"/>
            <a:ext cx="4891083" cy="646331"/>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Fig 2: Residual connections within activation layer</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5856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BC727E-BE67-9A43-AE36-8ECFBEC22171}"/>
              </a:ext>
            </a:extLst>
          </p:cNvPr>
          <p:cNvSpPr>
            <a:spLocks noGrp="1"/>
          </p:cNvSpPr>
          <p:nvPr>
            <p:ph type="sldNum" sz="quarter" idx="12"/>
          </p:nvPr>
        </p:nvSpPr>
        <p:spPr/>
        <p:txBody>
          <a:bodyPr/>
          <a:lstStyle/>
          <a:p>
            <a:fld id="{E31FF634-58F8-734F-833E-B9F7AA66238C}" type="slidenum">
              <a:rPr lang="en-US" smtClean="0"/>
              <a:t>9</a:t>
            </a:fld>
            <a:endParaRPr lang="en-US" dirty="0"/>
          </a:p>
        </p:txBody>
      </p:sp>
      <p:sp>
        <p:nvSpPr>
          <p:cNvPr id="6" name="Rectangle 5">
            <a:extLst>
              <a:ext uri="{FF2B5EF4-FFF2-40B4-BE49-F238E27FC236}">
                <a16:creationId xmlns:a16="http://schemas.microsoft.com/office/drawing/2014/main" id="{944FD59A-2667-534D-AF71-C2778FC0FDFF}"/>
              </a:ext>
            </a:extLst>
          </p:cNvPr>
          <p:cNvSpPr/>
          <p:nvPr/>
        </p:nvSpPr>
        <p:spPr>
          <a:xfrm>
            <a:off x="986725" y="1971491"/>
            <a:ext cx="10218550" cy="4154984"/>
          </a:xfrm>
          <a:prstGeom prst="rect">
            <a:avLst/>
          </a:prstGeom>
        </p:spPr>
        <p:txBody>
          <a:bodyPr wrap="square">
            <a:spAutoFit/>
          </a:bodyPr>
          <a:lstStyle/>
          <a:p>
            <a:r>
              <a:rPr lang="en-US" sz="2400" dirty="0" err="1">
                <a:latin typeface="Times New Roman" panose="02020603050405020304" pitchFamily="18" charset="0"/>
                <a:ea typeface="PMingLiU" panose="02020500000000000000" pitchFamily="18" charset="-120"/>
              </a:rPr>
              <a:t>Img</a:t>
            </a:r>
            <a:r>
              <a:rPr lang="en-US" sz="2400" dirty="0">
                <a:latin typeface="Times New Roman" panose="02020603050405020304" pitchFamily="18" charset="0"/>
                <a:ea typeface="PMingLiU" panose="02020500000000000000" pitchFamily="18" charset="-120"/>
              </a:rPr>
              <a:t>-processing (Sharpen the edge area with automatically modifying contrast)</a:t>
            </a:r>
          </a:p>
          <a:p>
            <a:endParaRPr lang="en-US" sz="2400" dirty="0">
              <a:latin typeface="Times New Roman" panose="02020603050405020304" pitchFamily="18" charset="0"/>
              <a:ea typeface="Times New Roman" panose="02020603050405020304" pitchFamily="18" charset="0"/>
            </a:endParaRPr>
          </a:p>
          <a:p>
            <a:r>
              <a:rPr lang="en-US" sz="2400" dirty="0" err="1">
                <a:latin typeface="Times New Roman" panose="02020603050405020304" pitchFamily="18" charset="0"/>
                <a:ea typeface="PMingLiU" panose="02020500000000000000" pitchFamily="18" charset="-120"/>
              </a:rPr>
              <a:t>Enhance_details</a:t>
            </a:r>
            <a:r>
              <a:rPr lang="en-US" sz="2400" dirty="0">
                <a:latin typeface="Times New Roman" panose="02020603050405020304" pitchFamily="18" charset="0"/>
                <a:ea typeface="PMingLiU" panose="02020500000000000000" pitchFamily="18" charset="-120"/>
              </a:rPr>
              <a:t> (Sharpen the edge area)</a:t>
            </a:r>
          </a:p>
          <a:p>
            <a:endParaRPr lang="en-US" sz="2400" dirty="0">
              <a:latin typeface="Times New Roman" panose="02020603050405020304" pitchFamily="18" charset="0"/>
              <a:ea typeface="Times New Roman" panose="02020603050405020304" pitchFamily="18" charset="0"/>
            </a:endParaRPr>
          </a:p>
          <a:p>
            <a:r>
              <a:rPr lang="en-US" sz="2400" dirty="0">
                <a:latin typeface="Times New Roman" panose="02020603050405020304" pitchFamily="18" charset="0"/>
                <a:ea typeface="PMingLiU" panose="02020500000000000000" pitchFamily="18" charset="-120"/>
              </a:rPr>
              <a:t>EDSR (less memory needed, slow but thoroughly restoration)</a:t>
            </a:r>
          </a:p>
          <a:p>
            <a:endParaRPr lang="en-US" sz="2400" dirty="0">
              <a:latin typeface="Times New Roman" panose="02020603050405020304" pitchFamily="18" charset="0"/>
              <a:ea typeface="Times New Roman" panose="02020603050405020304" pitchFamily="18" charset="0"/>
            </a:endParaRPr>
          </a:p>
          <a:p>
            <a:r>
              <a:rPr lang="en-US" sz="2400" dirty="0">
                <a:latin typeface="Times New Roman" panose="02020603050405020304" pitchFamily="18" charset="0"/>
                <a:ea typeface="PMingLiU" panose="02020500000000000000" pitchFamily="18" charset="-120"/>
              </a:rPr>
              <a:t>ESPCN(Fast but roughly restoration)</a:t>
            </a:r>
          </a:p>
          <a:p>
            <a:endParaRPr lang="en-US" sz="2400" dirty="0">
              <a:latin typeface="Times New Roman" panose="02020603050405020304" pitchFamily="18" charset="0"/>
              <a:ea typeface="Times New Roman" panose="02020603050405020304" pitchFamily="18" charset="0"/>
            </a:endParaRPr>
          </a:p>
          <a:p>
            <a:r>
              <a:rPr lang="en-US" sz="2400" dirty="0">
                <a:latin typeface="Times New Roman" panose="02020603050405020304" pitchFamily="18" charset="0"/>
                <a:ea typeface="PMingLiU" panose="02020500000000000000" pitchFamily="18" charset="-120"/>
              </a:rPr>
              <a:t>FSRCNN(Similar to ESPCN, fast with roughly restoration)</a:t>
            </a:r>
          </a:p>
          <a:p>
            <a:endParaRPr lang="en-US" sz="2400" dirty="0">
              <a:latin typeface="Times New Roman" panose="02020603050405020304" pitchFamily="18" charset="0"/>
              <a:ea typeface="Times New Roman" panose="02020603050405020304" pitchFamily="18" charset="0"/>
            </a:endParaRPr>
          </a:p>
          <a:p>
            <a:r>
              <a:rPr lang="en-US" sz="2400" dirty="0" err="1">
                <a:latin typeface="Times New Roman" panose="02020603050405020304" pitchFamily="18" charset="0"/>
                <a:ea typeface="PMingLiU" panose="02020500000000000000" pitchFamily="18" charset="-120"/>
              </a:rPr>
              <a:t>LapSCN</a:t>
            </a:r>
            <a:r>
              <a:rPr lang="en-US" sz="2400" dirty="0">
                <a:latin typeface="Times New Roman" panose="02020603050405020304" pitchFamily="18" charset="0"/>
                <a:ea typeface="PMingLiU" panose="02020500000000000000" pitchFamily="18" charset="-120"/>
              </a:rPr>
              <a:t> (Medium time consuming and medium restoration)</a:t>
            </a:r>
            <a:endParaRPr lang="en-US" sz="2400" dirty="0">
              <a:latin typeface="Times New Roman" panose="02020603050405020304" pitchFamily="18" charset="0"/>
              <a:ea typeface="Times New Roman" panose="02020603050405020304" pitchFamily="18" charset="0"/>
            </a:endParaRPr>
          </a:p>
        </p:txBody>
      </p:sp>
      <p:grpSp>
        <p:nvGrpSpPr>
          <p:cNvPr id="7" name="Group 6">
            <a:extLst>
              <a:ext uri="{FF2B5EF4-FFF2-40B4-BE49-F238E27FC236}">
                <a16:creationId xmlns:a16="http://schemas.microsoft.com/office/drawing/2014/main" id="{0D71153D-0C4B-C042-B2BF-3CC831A825B8}"/>
              </a:ext>
            </a:extLst>
          </p:cNvPr>
          <p:cNvGrpSpPr/>
          <p:nvPr/>
        </p:nvGrpSpPr>
        <p:grpSpPr>
          <a:xfrm>
            <a:off x="9370639" y="136525"/>
            <a:ext cx="3917244" cy="1521582"/>
            <a:chOff x="8626298" y="-6968"/>
            <a:chExt cx="3917244" cy="1521582"/>
          </a:xfrm>
        </p:grpSpPr>
        <p:pic>
          <p:nvPicPr>
            <p:cNvPr id="8" name="Picture 7" descr="Icon&#10;&#10;Description automatically generated">
              <a:extLst>
                <a:ext uri="{FF2B5EF4-FFF2-40B4-BE49-F238E27FC236}">
                  <a16:creationId xmlns:a16="http://schemas.microsoft.com/office/drawing/2014/main" id="{32F7EA5F-947B-3441-90B1-C1D30ADE2DC6}"/>
                </a:ext>
              </a:extLst>
            </p:cNvPr>
            <p:cNvPicPr>
              <a:picLocks noChangeAspect="1"/>
            </p:cNvPicPr>
            <p:nvPr/>
          </p:nvPicPr>
          <p:blipFill>
            <a:blip r:embed="rId2"/>
            <a:stretch>
              <a:fillRect/>
            </a:stretch>
          </p:blipFill>
          <p:spPr>
            <a:xfrm>
              <a:off x="9813749" y="-6968"/>
              <a:ext cx="1034874" cy="1034874"/>
            </a:xfrm>
            <a:prstGeom prst="rect">
              <a:avLst/>
            </a:prstGeom>
          </p:spPr>
        </p:pic>
        <p:sp>
          <p:nvSpPr>
            <p:cNvPr id="9" name="TextBox 8">
              <a:extLst>
                <a:ext uri="{FF2B5EF4-FFF2-40B4-BE49-F238E27FC236}">
                  <a16:creationId xmlns:a16="http://schemas.microsoft.com/office/drawing/2014/main" id="{DBB6D319-CA69-CD4E-B586-4B39C70AB9FF}"/>
                </a:ext>
              </a:extLst>
            </p:cNvPr>
            <p:cNvSpPr txBox="1"/>
            <p:nvPr/>
          </p:nvSpPr>
          <p:spPr>
            <a:xfrm>
              <a:off x="8626298" y="991394"/>
              <a:ext cx="3917244" cy="523220"/>
            </a:xfrm>
            <a:prstGeom prst="rect">
              <a:avLst/>
            </a:prstGeom>
            <a:noFill/>
          </p:spPr>
          <p:txBody>
            <a:bodyPr wrap="square" rtlCol="0">
              <a:spAutoFit/>
            </a:bodyPr>
            <a:lstStyle/>
            <a:p>
              <a:r>
                <a:rPr lang="en-US" sz="2800" i="1" dirty="0">
                  <a:solidFill>
                    <a:schemeClr val="bg1">
                      <a:lumMod val="85000"/>
                    </a:schemeClr>
                  </a:solidFill>
                  <a:latin typeface="Arial" panose="020B0604020202020204" pitchFamily="34" charset="0"/>
                  <a:cs typeface="Arial" panose="020B0604020202020204" pitchFamily="34" charset="0"/>
                </a:rPr>
                <a:t>DIRECT Program </a:t>
              </a:r>
            </a:p>
          </p:txBody>
        </p:sp>
      </p:grpSp>
    </p:spTree>
    <p:extLst>
      <p:ext uri="{BB962C8B-B14F-4D97-AF65-F5344CB8AC3E}">
        <p14:creationId xmlns:p14="http://schemas.microsoft.com/office/powerpoint/2010/main" val="16261984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3209</TotalTime>
  <Words>842</Words>
  <Application>Microsoft Macintosh PowerPoint</Application>
  <PresentationFormat>Widescreen</PresentationFormat>
  <Paragraphs>116</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Times New Roman</vt:lpstr>
      <vt:lpstr>Wingdings</vt:lpstr>
      <vt:lpstr>Office Theme</vt:lpstr>
      <vt:lpstr>Resolution Enhancement of Image Project (REIP)</vt:lpstr>
      <vt:lpstr>Background</vt:lpstr>
      <vt:lpstr>Technologies</vt:lpstr>
      <vt:lpstr>CNN</vt:lpstr>
      <vt:lpstr>CNN</vt:lpstr>
      <vt:lpstr>PowerPoint Presentation</vt:lpstr>
      <vt:lpstr>PowerPoint Presentation</vt:lpstr>
      <vt:lpstr>Computer Architecture (EDSR)</vt:lpstr>
      <vt:lpstr>PowerPoint Presentation</vt:lpstr>
      <vt:lpstr>Choice</vt:lpstr>
      <vt:lpstr>PowerPoint Presentation</vt:lpstr>
      <vt:lpstr>Appeal of choice</vt:lpstr>
      <vt:lpstr>Drawbacks of choice</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Background</dc:title>
  <dc:creator>Hsuan-Yu Chen</dc:creator>
  <cp:lastModifiedBy>Hsuan-Yu Chen</cp:lastModifiedBy>
  <cp:revision>15</cp:revision>
  <dcterms:created xsi:type="dcterms:W3CDTF">2022-02-22T06:36:21Z</dcterms:created>
  <dcterms:modified xsi:type="dcterms:W3CDTF">2022-03-15T23:49:32Z</dcterms:modified>
</cp:coreProperties>
</file>

<file path=docProps/thumbnail.jpeg>
</file>